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3"/>
  </p:sldMasterIdLst>
  <p:notesMasterIdLst>
    <p:notesMasterId r:id="rId37"/>
  </p:notesMasterIdLst>
  <p:handoutMasterIdLst>
    <p:handoutMasterId r:id="rId38"/>
  </p:handoutMasterIdLst>
  <p:sldIdLst>
    <p:sldId id="256" r:id="rId4"/>
    <p:sldId id="257" r:id="rId5"/>
    <p:sldId id="258" r:id="rId6"/>
    <p:sldId id="259" r:id="rId7"/>
    <p:sldId id="260" r:id="rId8"/>
    <p:sldId id="277" r:id="rId9"/>
    <p:sldId id="261" r:id="rId10"/>
    <p:sldId id="278" r:id="rId11"/>
    <p:sldId id="262" r:id="rId12"/>
    <p:sldId id="264" r:id="rId13"/>
    <p:sldId id="263" r:id="rId14"/>
    <p:sldId id="268" r:id="rId15"/>
    <p:sldId id="267" r:id="rId16"/>
    <p:sldId id="291" r:id="rId17"/>
    <p:sldId id="266" r:id="rId18"/>
    <p:sldId id="292" r:id="rId19"/>
    <p:sldId id="293" r:id="rId20"/>
    <p:sldId id="294" r:id="rId21"/>
    <p:sldId id="287" r:id="rId22"/>
    <p:sldId id="284" r:id="rId23"/>
    <p:sldId id="283" r:id="rId24"/>
    <p:sldId id="280" r:id="rId25"/>
    <p:sldId id="285" r:id="rId26"/>
    <p:sldId id="272" r:id="rId27"/>
    <p:sldId id="276" r:id="rId28"/>
    <p:sldId id="274" r:id="rId29"/>
    <p:sldId id="288" r:id="rId30"/>
    <p:sldId id="289" r:id="rId31"/>
    <p:sldId id="295" r:id="rId32"/>
    <p:sldId id="290" r:id="rId33"/>
    <p:sldId id="296" r:id="rId34"/>
    <p:sldId id="279" r:id="rId35"/>
    <p:sldId id="282" r:id="rId36"/>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5AD2B"/>
    <a:srgbClr val="000000"/>
    <a:srgbClr val="AA72D4"/>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50" y="67"/>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3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3" Type="http://schemas.openxmlformats.org/officeDocument/2006/relationships/slideMaster" Target="slideMasters/slide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Book2"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2"/>
            <c:bubble3D val="0"/>
            <c:spPr>
              <a:solidFill>
                <a:schemeClr val="accent1">
                  <a:lumMod val="40000"/>
                  <a:lumOff val="60000"/>
                </a:schemeClr>
              </a:solidFill>
            </c:spPr>
            <c:extLst>
              <c:ext xmlns:c16="http://schemas.microsoft.com/office/drawing/2014/chart" uri="{C3380CC4-5D6E-409C-BE32-E72D297353CC}">
                <c16:uniqueId val="{00000000-2CF4-4B96-982F-A4D840705C94}"/>
              </c:ext>
            </c:extLst>
          </c:dPt>
          <c:dPt>
            <c:idx val="3"/>
            <c:bubble3D val="0"/>
            <c:spPr>
              <a:solidFill>
                <a:schemeClr val="accent4">
                  <a:lumMod val="60000"/>
                  <a:lumOff val="40000"/>
                </a:schemeClr>
              </a:solidFill>
            </c:spPr>
            <c:extLst>
              <c:ext xmlns:c16="http://schemas.microsoft.com/office/drawing/2014/chart" uri="{C3380CC4-5D6E-409C-BE32-E72D297353CC}">
                <c16:uniqueId val="{00000001-2CF4-4B96-982F-A4D840705C94}"/>
              </c:ext>
            </c:extLst>
          </c:dPt>
          <c:dPt>
            <c:idx val="4"/>
            <c:bubble3D val="0"/>
            <c:spPr>
              <a:solidFill>
                <a:srgbClr val="FFFF00"/>
              </a:solidFill>
            </c:spPr>
            <c:extLst>
              <c:ext xmlns:c16="http://schemas.microsoft.com/office/drawing/2014/chart" uri="{C3380CC4-5D6E-409C-BE32-E72D297353CC}">
                <c16:uniqueId val="{00000002-2CF4-4B96-982F-A4D840705C94}"/>
              </c:ext>
            </c:extLst>
          </c:dPt>
          <c:dPt>
            <c:idx val="6"/>
            <c:bubble3D val="0"/>
            <c:spPr>
              <a:solidFill>
                <a:srgbClr val="AA72D4"/>
              </a:solidFill>
            </c:spPr>
            <c:extLst>
              <c:ext xmlns:c16="http://schemas.microsoft.com/office/drawing/2014/chart" uri="{C3380CC4-5D6E-409C-BE32-E72D297353CC}">
                <c16:uniqueId val="{00000003-2CF4-4B96-982F-A4D840705C94}"/>
              </c:ext>
            </c:extLst>
          </c:dPt>
          <c:dPt>
            <c:idx val="7"/>
            <c:bubble3D val="0"/>
            <c:spPr>
              <a:solidFill>
                <a:srgbClr val="FF99FF"/>
              </a:solidFill>
            </c:spPr>
            <c:extLst>
              <c:ext xmlns:c16="http://schemas.microsoft.com/office/drawing/2014/chart" uri="{C3380CC4-5D6E-409C-BE32-E72D297353CC}">
                <c16:uniqueId val="{00000004-2CF4-4B96-982F-A4D840705C94}"/>
              </c:ext>
            </c:extLst>
          </c:dPt>
          <c:dLbls>
            <c:dLbl>
              <c:idx val="0"/>
              <c:layout>
                <c:manualLayout>
                  <c:x val="-0.21925573539418691"/>
                  <c:y val="3.6794240354742574E-2"/>
                </c:manualLayout>
              </c:layout>
              <c:tx>
                <c:rich>
                  <a:bodyPr/>
                  <a:lstStyle/>
                  <a:p>
                    <a:r>
                      <a:rPr lang="en-US" sz="1600" dirty="0">
                        <a:latin typeface="Arial" pitchFamily="34" charset="0"/>
                        <a:cs typeface="Arial" pitchFamily="34" charset="0"/>
                      </a:rPr>
                      <a:t>C</a:t>
                    </a:r>
                    <a:r>
                      <a:rPr lang="en-US" sz="1400" dirty="0"/>
                      <a:t>oaching Stipends &amp; Life Guards
47%</a:t>
                    </a:r>
                  </a:p>
                </c:rich>
              </c:tx>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2CF4-4B96-982F-A4D840705C94}"/>
                </c:ext>
              </c:extLst>
            </c:dLbl>
            <c:dLbl>
              <c:idx val="1"/>
              <c:layout>
                <c:manualLayout>
                  <c:x val="0.12890197846345539"/>
                  <c:y val="-0.18674546182016002"/>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6-2CF4-4B96-982F-A4D840705C94}"/>
                </c:ext>
              </c:extLst>
            </c:dLbl>
            <c:dLbl>
              <c:idx val="2"/>
              <c:layout>
                <c:manualLayout>
                  <c:x val="-6.4858772036384724E-2"/>
                  <c:y val="0.14602743002448462"/>
                </c:manualLayout>
              </c:layout>
              <c:tx>
                <c:rich>
                  <a:bodyPr/>
                  <a:lstStyle/>
                  <a:p>
                    <a:r>
                      <a:rPr lang="en-US" sz="1600" dirty="0">
                        <a:latin typeface="Arial" pitchFamily="34" charset="0"/>
                        <a:cs typeface="Arial" pitchFamily="34" charset="0"/>
                      </a:rPr>
                      <a:t>C</a:t>
                    </a:r>
                    <a:r>
                      <a:rPr lang="en-US" dirty="0"/>
                      <a:t>redit Card Processing Fees 
5%</a:t>
                    </a:r>
                  </a:p>
                </c:rich>
              </c:tx>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0-2CF4-4B96-982F-A4D840705C94}"/>
                </c:ext>
              </c:extLst>
            </c:dLbl>
            <c:dLbl>
              <c:idx val="3"/>
              <c:layout>
                <c:manualLayout>
                  <c:x val="-1.0731190158032504E-2"/>
                  <c:y val="2.2492827931392323E-3"/>
                </c:manualLayout>
              </c:layout>
              <c:tx>
                <c:rich>
                  <a:bodyPr/>
                  <a:lstStyle/>
                  <a:p>
                    <a:r>
                      <a:rPr lang="en-US" sz="1600" dirty="0" smtClean="0">
                        <a:latin typeface="Arial" pitchFamily="34" charset="0"/>
                        <a:cs typeface="Arial" pitchFamily="34" charset="0"/>
                      </a:rPr>
                      <a:t>UC</a:t>
                    </a:r>
                    <a:r>
                      <a:rPr lang="en-US" sz="1400" dirty="0" smtClean="0"/>
                      <a:t> </a:t>
                    </a:r>
                    <a:r>
                      <a:rPr lang="en-US" sz="1400" dirty="0"/>
                      <a:t>rental
8%</a:t>
                    </a:r>
                  </a:p>
                </c:rich>
              </c:tx>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2CF4-4B96-982F-A4D840705C94}"/>
                </c:ext>
              </c:extLst>
            </c:dLbl>
            <c:dLbl>
              <c:idx val="4"/>
              <c:layout>
                <c:manualLayout>
                  <c:x val="-0.17724611912991944"/>
                  <c:y val="7.7642678386132022E-2"/>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2-2CF4-4B96-982F-A4D840705C94}"/>
                </c:ext>
              </c:extLst>
            </c:dLbl>
            <c:dLbl>
              <c:idx val="5"/>
              <c:layout>
                <c:manualLayout>
                  <c:x val="-0.11163535834318065"/>
                  <c:y val="-6.6839101507660384E-2"/>
                </c:manualLayout>
              </c:layout>
              <c:tx>
                <c:rich>
                  <a:bodyPr/>
                  <a:lstStyle/>
                  <a:p>
                    <a:r>
                      <a:rPr lang="en-US" sz="1600" dirty="0">
                        <a:latin typeface="Arial" pitchFamily="34" charset="0"/>
                        <a:cs typeface="Arial" pitchFamily="34" charset="0"/>
                      </a:rPr>
                      <a:t>C</a:t>
                    </a:r>
                    <a:r>
                      <a:rPr lang="en-US" sz="1400" dirty="0"/>
                      <a:t>oaching (SAL Invitationals)
2%</a:t>
                    </a:r>
                  </a:p>
                </c:rich>
              </c:tx>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7-2CF4-4B96-982F-A4D840705C94}"/>
                </c:ext>
              </c:extLst>
            </c:dLbl>
            <c:dLbl>
              <c:idx val="6"/>
              <c:layout>
                <c:manualLayout>
                  <c:x val="2.2944712556091838E-2"/>
                  <c:y val="-0.11029756454861767"/>
                </c:manualLayout>
              </c:layout>
              <c:tx>
                <c:rich>
                  <a:bodyPr/>
                  <a:lstStyle/>
                  <a:p>
                    <a:r>
                      <a:rPr lang="en-US" sz="1600" dirty="0">
                        <a:latin typeface="Arial" pitchFamily="34" charset="0"/>
                        <a:cs typeface="Arial" pitchFamily="34" charset="0"/>
                      </a:rPr>
                      <a:t>S</a:t>
                    </a:r>
                    <a:r>
                      <a:rPr lang="en-US" sz="1400" dirty="0"/>
                      <a:t>AL dues
2%</a:t>
                    </a:r>
                  </a:p>
                </c:rich>
              </c:tx>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2CF4-4B96-982F-A4D840705C94}"/>
                </c:ext>
              </c:extLst>
            </c:dLbl>
            <c:dLbl>
              <c:idx val="7"/>
              <c:layout>
                <c:manualLayout>
                  <c:x val="4.3655251368473716E-2"/>
                  <c:y val="0.15314167124458267"/>
                </c:manualLayout>
              </c:layout>
              <c:tx>
                <c:rich>
                  <a:bodyPr/>
                  <a:lstStyle/>
                  <a:p>
                    <a:r>
                      <a:rPr lang="en-US" sz="1600" dirty="0">
                        <a:latin typeface="Arial" pitchFamily="34" charset="0"/>
                        <a:cs typeface="Arial" pitchFamily="34" charset="0"/>
                      </a:rPr>
                      <a:t>M</a:t>
                    </a:r>
                    <a:r>
                      <a:rPr lang="en-US" sz="1400" dirty="0"/>
                      <a:t>isc
9%</a:t>
                    </a:r>
                  </a:p>
                </c:rich>
              </c:tx>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4-2CF4-4B96-982F-A4D840705C94}"/>
                </c:ext>
              </c:extLst>
            </c:dLbl>
            <c:spPr>
              <a:noFill/>
              <a:ln>
                <a:noFill/>
              </a:ln>
              <a:effectLst/>
            </c:spPr>
            <c:txPr>
              <a:bodyPr/>
              <a:lstStyle/>
              <a:p>
                <a:pPr>
                  <a:defRPr sz="1600">
                    <a:latin typeface="Arial" pitchFamily="34" charset="0"/>
                    <a:cs typeface="Arial" pitchFamily="34" charset="0"/>
                  </a:defRPr>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Sheet1!$A$1:$A$8</c:f>
              <c:strCache>
                <c:ptCount val="8"/>
                <c:pt idx="0">
                  <c:v>Coaching Stipends &amp; Life Guards</c:v>
                </c:pt>
                <c:pt idx="1">
                  <c:v>Employer paid payroll costs</c:v>
                </c:pt>
                <c:pt idx="2">
                  <c:v>Credit Card Processing Fees &amp; TU</c:v>
                </c:pt>
                <c:pt idx="3">
                  <c:v>UC rental</c:v>
                </c:pt>
                <c:pt idx="4">
                  <c:v>Coaching (USA meets)</c:v>
                </c:pt>
                <c:pt idx="5">
                  <c:v>Coaching (SAL Invitationals)</c:v>
                </c:pt>
                <c:pt idx="6">
                  <c:v>SAL dues</c:v>
                </c:pt>
                <c:pt idx="7">
                  <c:v>Misc. (office supplies, copying, insurance, misc. rental fees, USA registrations, awards)</c:v>
                </c:pt>
              </c:strCache>
            </c:strRef>
          </c:cat>
          <c:val>
            <c:numRef>
              <c:f>Sheet1!$B$1:$B$8</c:f>
              <c:numCache>
                <c:formatCode>General</c:formatCode>
                <c:ptCount val="8"/>
                <c:pt idx="0">
                  <c:v>0.46980000000000033</c:v>
                </c:pt>
                <c:pt idx="1">
                  <c:v>0.22830000000000017</c:v>
                </c:pt>
                <c:pt idx="2">
                  <c:v>5.2000000000000067E-2</c:v>
                </c:pt>
                <c:pt idx="3">
                  <c:v>7.7200000000000032E-2</c:v>
                </c:pt>
                <c:pt idx="4">
                  <c:v>3.9700000000000041E-2</c:v>
                </c:pt>
                <c:pt idx="5">
                  <c:v>1.9800000000000026E-2</c:v>
                </c:pt>
                <c:pt idx="6">
                  <c:v>1.8700000000000033E-2</c:v>
                </c:pt>
                <c:pt idx="7">
                  <c:v>9.4500000000000153E-2</c:v>
                </c:pt>
              </c:numCache>
            </c:numRef>
          </c:val>
          <c:extLst>
            <c:ext xmlns:c16="http://schemas.microsoft.com/office/drawing/2014/chart" uri="{C3380CC4-5D6E-409C-BE32-E72D297353CC}">
              <c16:uniqueId val="{00000008-2CF4-4B96-982F-A4D840705C94}"/>
            </c:ext>
          </c:extLst>
        </c:ser>
        <c:dLbls>
          <c:showLegendKey val="0"/>
          <c:showVal val="0"/>
          <c:showCatName val="1"/>
          <c:showSerName val="0"/>
          <c:showPercent val="1"/>
          <c:showBubbleSize val="0"/>
          <c:showLeaderLines val="1"/>
        </c:dLbls>
        <c:firstSliceAng val="0"/>
      </c:pieChart>
    </c:plotArea>
    <c:plotVisOnly val="1"/>
    <c:dispBlanksAs val="zero"/>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0.74138</cdr:x>
      <cdr:y>0.32465</cdr:y>
    </cdr:from>
    <cdr:to>
      <cdr:x>1</cdr:x>
      <cdr:y>0.94149</cdr:y>
    </cdr:to>
    <cdr:sp macro="" textlink="">
      <cdr:nvSpPr>
        <cdr:cNvPr id="2" name="TextBox 1"/>
        <cdr:cNvSpPr txBox="1"/>
      </cdr:nvSpPr>
      <cdr:spPr>
        <a:xfrm xmlns:a="http://schemas.openxmlformats.org/drawingml/2006/main">
          <a:off x="6553200" y="1524000"/>
          <a:ext cx="2286000" cy="2895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1099E47-8638-964D-8521-1B6BA733189D}"/>
              </a:ext>
            </a:extLst>
          </p:cNvPr>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4F6E276-3A2C-4457-C6BE-4259A6295E8C}"/>
              </a:ext>
            </a:extLst>
          </p:cNvPr>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41597305-F36B-4D2B-8F8E-597359E6052D}" type="datetimeFigureOut">
              <a:rPr lang="en-US" smtClean="0"/>
              <a:t>9/27/2023</a:t>
            </a:fld>
            <a:endParaRPr lang="en-US"/>
          </a:p>
        </p:txBody>
      </p:sp>
      <p:sp>
        <p:nvSpPr>
          <p:cNvPr id="4" name="Footer Placeholder 3">
            <a:extLst>
              <a:ext uri="{FF2B5EF4-FFF2-40B4-BE49-F238E27FC236}">
                <a16:creationId xmlns:a16="http://schemas.microsoft.com/office/drawing/2014/main" id="{9946EF24-247B-8046-8971-B2BAA65AD14A}"/>
              </a:ext>
            </a:extLst>
          </p:cNvPr>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EA8849C-D2FF-7D5F-A861-08ED758C4A1F}"/>
              </a:ext>
            </a:extLst>
          </p:cNvPr>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AE5FD0C8-1FCE-491F-BDC3-1C9149B00B60}" type="slidenum">
              <a:rPr lang="en-US" smtClean="0"/>
              <a:t>‹#›</a:t>
            </a:fld>
            <a:endParaRPr lang="en-US"/>
          </a:p>
        </p:txBody>
      </p:sp>
    </p:spTree>
    <p:extLst>
      <p:ext uri="{BB962C8B-B14F-4D97-AF65-F5344CB8AC3E}">
        <p14:creationId xmlns:p14="http://schemas.microsoft.com/office/powerpoint/2010/main" val="7678529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A3AE6888-4AEA-4A51-BB73-28B785CEE5F6}" type="datetimeFigureOut">
              <a:rPr lang="en-US" smtClean="0"/>
              <a:pPr/>
              <a:t>9/27/2023</a:t>
            </a:fld>
            <a:endParaRPr lang="en-US" dirty="0"/>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DC10E111-8885-42D9-B3B5-5FE10D297FCE}" type="slidenum">
              <a:rPr lang="en-US" smtClean="0"/>
              <a:pPr/>
              <a:t>‹#›</a:t>
            </a:fld>
            <a:endParaRPr lang="en-US" dirty="0"/>
          </a:p>
        </p:txBody>
      </p:sp>
    </p:spTree>
    <p:extLst>
      <p:ext uri="{BB962C8B-B14F-4D97-AF65-F5344CB8AC3E}">
        <p14:creationId xmlns:p14="http://schemas.microsoft.com/office/powerpoint/2010/main" val="1590098230"/>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DC10E111-8885-42D9-B3B5-5FE10D297FCE}" type="slidenum">
              <a:rPr lang="en-US" smtClean="0"/>
              <a:pPr/>
              <a:t>1</a:t>
            </a:fld>
            <a:endParaRPr lang="en-US" dirty="0"/>
          </a:p>
        </p:txBody>
      </p:sp>
    </p:spTree>
    <p:extLst>
      <p:ext uri="{BB962C8B-B14F-4D97-AF65-F5344CB8AC3E}">
        <p14:creationId xmlns:p14="http://schemas.microsoft.com/office/powerpoint/2010/main" val="39501805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DC10E111-8885-42D9-B3B5-5FE10D297FCE}" type="slidenum">
              <a:rPr lang="en-US" smtClean="0"/>
              <a:pPr/>
              <a:t>10</a:t>
            </a:fld>
            <a:endParaRPr lang="en-US" dirty="0"/>
          </a:p>
        </p:txBody>
      </p:sp>
    </p:spTree>
    <p:extLst>
      <p:ext uri="{BB962C8B-B14F-4D97-AF65-F5344CB8AC3E}">
        <p14:creationId xmlns:p14="http://schemas.microsoft.com/office/powerpoint/2010/main" val="11285366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DC10E111-8885-42D9-B3B5-5FE10D297FCE}" type="slidenum">
              <a:rPr lang="en-US" smtClean="0"/>
              <a:pPr/>
              <a:t>11</a:t>
            </a:fld>
            <a:endParaRPr lang="en-US" dirty="0"/>
          </a:p>
        </p:txBody>
      </p:sp>
    </p:spTree>
    <p:extLst>
      <p:ext uri="{BB962C8B-B14F-4D97-AF65-F5344CB8AC3E}">
        <p14:creationId xmlns:p14="http://schemas.microsoft.com/office/powerpoint/2010/main" val="1984617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DC10E111-8885-42D9-B3B5-5FE10D297FCE}" type="slidenum">
              <a:rPr lang="en-US" smtClean="0"/>
              <a:pPr/>
              <a:t>12</a:t>
            </a:fld>
            <a:endParaRPr lang="en-US" dirty="0"/>
          </a:p>
        </p:txBody>
      </p:sp>
    </p:spTree>
    <p:extLst>
      <p:ext uri="{BB962C8B-B14F-4D97-AF65-F5344CB8AC3E}">
        <p14:creationId xmlns:p14="http://schemas.microsoft.com/office/powerpoint/2010/main" val="18073222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DC10E111-8885-42D9-B3B5-5FE10D297FCE}" type="slidenum">
              <a:rPr lang="en-US" smtClean="0"/>
              <a:pPr/>
              <a:t>13</a:t>
            </a:fld>
            <a:endParaRPr lang="en-US" dirty="0"/>
          </a:p>
        </p:txBody>
      </p:sp>
    </p:spTree>
    <p:extLst>
      <p:ext uri="{BB962C8B-B14F-4D97-AF65-F5344CB8AC3E}">
        <p14:creationId xmlns:p14="http://schemas.microsoft.com/office/powerpoint/2010/main" val="555315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DC10E111-8885-42D9-B3B5-5FE10D297FCE}" type="slidenum">
              <a:rPr lang="en-US" smtClean="0"/>
              <a:pPr/>
              <a:t>15</a:t>
            </a:fld>
            <a:endParaRPr lang="en-US" dirty="0"/>
          </a:p>
        </p:txBody>
      </p:sp>
    </p:spTree>
    <p:extLst>
      <p:ext uri="{BB962C8B-B14F-4D97-AF65-F5344CB8AC3E}">
        <p14:creationId xmlns:p14="http://schemas.microsoft.com/office/powerpoint/2010/main" val="32783355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DC10E111-8885-42D9-B3B5-5FE10D297FCE}" type="slidenum">
              <a:rPr lang="en-US" smtClean="0"/>
              <a:pPr/>
              <a:t>19</a:t>
            </a:fld>
            <a:endParaRPr lang="en-US" dirty="0"/>
          </a:p>
        </p:txBody>
      </p:sp>
    </p:spTree>
    <p:extLst>
      <p:ext uri="{BB962C8B-B14F-4D97-AF65-F5344CB8AC3E}">
        <p14:creationId xmlns:p14="http://schemas.microsoft.com/office/powerpoint/2010/main" val="7786719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DC10E111-8885-42D9-B3B5-5FE10D297FCE}" type="slidenum">
              <a:rPr lang="en-US" smtClean="0"/>
              <a:pPr/>
              <a:t>20</a:t>
            </a:fld>
            <a:endParaRPr lang="en-US" dirty="0"/>
          </a:p>
        </p:txBody>
      </p:sp>
    </p:spTree>
    <p:extLst>
      <p:ext uri="{BB962C8B-B14F-4D97-AF65-F5344CB8AC3E}">
        <p14:creationId xmlns:p14="http://schemas.microsoft.com/office/powerpoint/2010/main" val="39199383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DC10E111-8885-42D9-B3B5-5FE10D297FCE}" type="slidenum">
              <a:rPr lang="en-US" smtClean="0"/>
              <a:pPr/>
              <a:t>21</a:t>
            </a:fld>
            <a:endParaRPr lang="en-US" dirty="0"/>
          </a:p>
        </p:txBody>
      </p:sp>
    </p:spTree>
    <p:extLst>
      <p:ext uri="{BB962C8B-B14F-4D97-AF65-F5344CB8AC3E}">
        <p14:creationId xmlns:p14="http://schemas.microsoft.com/office/powerpoint/2010/main" val="3342095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DC10E111-8885-42D9-B3B5-5FE10D297FCE}" type="slidenum">
              <a:rPr lang="en-US" smtClean="0"/>
              <a:pPr/>
              <a:t>22</a:t>
            </a:fld>
            <a:endParaRPr lang="en-US" dirty="0"/>
          </a:p>
        </p:txBody>
      </p:sp>
    </p:spTree>
    <p:extLst>
      <p:ext uri="{BB962C8B-B14F-4D97-AF65-F5344CB8AC3E}">
        <p14:creationId xmlns:p14="http://schemas.microsoft.com/office/powerpoint/2010/main" val="40372683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DC10E111-8885-42D9-B3B5-5FE10D297FCE}" type="slidenum">
              <a:rPr lang="en-US" smtClean="0"/>
              <a:pPr/>
              <a:t>23</a:t>
            </a:fld>
            <a:endParaRPr lang="en-US" dirty="0"/>
          </a:p>
        </p:txBody>
      </p:sp>
    </p:spTree>
    <p:extLst>
      <p:ext uri="{BB962C8B-B14F-4D97-AF65-F5344CB8AC3E}">
        <p14:creationId xmlns:p14="http://schemas.microsoft.com/office/powerpoint/2010/main" val="489909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DC10E111-8885-42D9-B3B5-5FE10D297FCE}" type="slidenum">
              <a:rPr lang="en-US" smtClean="0"/>
              <a:pPr/>
              <a:t>2</a:t>
            </a:fld>
            <a:endParaRPr lang="en-US" dirty="0"/>
          </a:p>
        </p:txBody>
      </p:sp>
    </p:spTree>
    <p:extLst>
      <p:ext uri="{BB962C8B-B14F-4D97-AF65-F5344CB8AC3E}">
        <p14:creationId xmlns:p14="http://schemas.microsoft.com/office/powerpoint/2010/main" val="13681027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DC10E111-8885-42D9-B3B5-5FE10D297FCE}" type="slidenum">
              <a:rPr lang="en-US" smtClean="0"/>
              <a:pPr/>
              <a:t>24</a:t>
            </a:fld>
            <a:endParaRPr lang="en-US" dirty="0"/>
          </a:p>
        </p:txBody>
      </p:sp>
    </p:spTree>
    <p:extLst>
      <p:ext uri="{BB962C8B-B14F-4D97-AF65-F5344CB8AC3E}">
        <p14:creationId xmlns:p14="http://schemas.microsoft.com/office/powerpoint/2010/main" val="26748940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DC10E111-8885-42D9-B3B5-5FE10D297FCE}" type="slidenum">
              <a:rPr lang="en-US" smtClean="0"/>
              <a:pPr/>
              <a:t>25</a:t>
            </a:fld>
            <a:endParaRPr lang="en-US" dirty="0"/>
          </a:p>
        </p:txBody>
      </p:sp>
    </p:spTree>
    <p:extLst>
      <p:ext uri="{BB962C8B-B14F-4D97-AF65-F5344CB8AC3E}">
        <p14:creationId xmlns:p14="http://schemas.microsoft.com/office/powerpoint/2010/main" val="37158853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DC10E111-8885-42D9-B3B5-5FE10D297FCE}" type="slidenum">
              <a:rPr lang="en-US" smtClean="0"/>
              <a:pPr/>
              <a:t>26</a:t>
            </a:fld>
            <a:endParaRPr lang="en-US" dirty="0"/>
          </a:p>
        </p:txBody>
      </p:sp>
    </p:spTree>
    <p:extLst>
      <p:ext uri="{BB962C8B-B14F-4D97-AF65-F5344CB8AC3E}">
        <p14:creationId xmlns:p14="http://schemas.microsoft.com/office/powerpoint/2010/main" val="5710081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DC10E111-8885-42D9-B3B5-5FE10D297FCE}" type="slidenum">
              <a:rPr lang="en-US" smtClean="0"/>
              <a:pPr/>
              <a:t>27</a:t>
            </a:fld>
            <a:endParaRPr lang="en-US" dirty="0"/>
          </a:p>
        </p:txBody>
      </p:sp>
    </p:spTree>
    <p:extLst>
      <p:ext uri="{BB962C8B-B14F-4D97-AF65-F5344CB8AC3E}">
        <p14:creationId xmlns:p14="http://schemas.microsoft.com/office/powerpoint/2010/main" val="17641649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DC10E111-8885-42D9-B3B5-5FE10D297FCE}" type="slidenum">
              <a:rPr lang="en-US" smtClean="0"/>
              <a:pPr/>
              <a:t>28</a:t>
            </a:fld>
            <a:endParaRPr lang="en-US" dirty="0"/>
          </a:p>
        </p:txBody>
      </p:sp>
    </p:spTree>
    <p:extLst>
      <p:ext uri="{BB962C8B-B14F-4D97-AF65-F5344CB8AC3E}">
        <p14:creationId xmlns:p14="http://schemas.microsoft.com/office/powerpoint/2010/main" val="22687542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DC10E111-8885-42D9-B3B5-5FE10D297FCE}" type="slidenum">
              <a:rPr lang="en-US" smtClean="0"/>
              <a:pPr/>
              <a:t>29</a:t>
            </a:fld>
            <a:endParaRPr lang="en-US" dirty="0"/>
          </a:p>
        </p:txBody>
      </p:sp>
    </p:spTree>
    <p:extLst>
      <p:ext uri="{BB962C8B-B14F-4D97-AF65-F5344CB8AC3E}">
        <p14:creationId xmlns:p14="http://schemas.microsoft.com/office/powerpoint/2010/main" val="11753311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DC10E111-8885-42D9-B3B5-5FE10D297FCE}" type="slidenum">
              <a:rPr lang="en-US" smtClean="0"/>
              <a:pPr/>
              <a:t>30</a:t>
            </a:fld>
            <a:endParaRPr lang="en-US" dirty="0"/>
          </a:p>
        </p:txBody>
      </p:sp>
    </p:spTree>
    <p:extLst>
      <p:ext uri="{BB962C8B-B14F-4D97-AF65-F5344CB8AC3E}">
        <p14:creationId xmlns:p14="http://schemas.microsoft.com/office/powerpoint/2010/main" val="18935831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DC10E111-8885-42D9-B3B5-5FE10D297FCE}" type="slidenum">
              <a:rPr lang="en-US" smtClean="0"/>
              <a:pPr/>
              <a:t>31</a:t>
            </a:fld>
            <a:endParaRPr lang="en-US" dirty="0"/>
          </a:p>
        </p:txBody>
      </p:sp>
    </p:spTree>
    <p:extLst>
      <p:ext uri="{BB962C8B-B14F-4D97-AF65-F5344CB8AC3E}">
        <p14:creationId xmlns:p14="http://schemas.microsoft.com/office/powerpoint/2010/main" val="29892957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C10E111-8885-42D9-B3B5-5FE10D297FCE}" type="slidenum">
              <a:rPr lang="en-US" smtClean="0"/>
              <a:pPr/>
              <a:t>32</a:t>
            </a:fld>
            <a:endParaRPr lang="en-US" dirty="0"/>
          </a:p>
        </p:txBody>
      </p:sp>
    </p:spTree>
    <p:extLst>
      <p:ext uri="{BB962C8B-B14F-4D97-AF65-F5344CB8AC3E}">
        <p14:creationId xmlns:p14="http://schemas.microsoft.com/office/powerpoint/2010/main" val="3286934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DC10E111-8885-42D9-B3B5-5FE10D297FCE}" type="slidenum">
              <a:rPr lang="en-US" smtClean="0"/>
              <a:pPr/>
              <a:t>33</a:t>
            </a:fld>
            <a:endParaRPr lang="en-US" dirty="0"/>
          </a:p>
        </p:txBody>
      </p:sp>
    </p:spTree>
    <p:extLst>
      <p:ext uri="{BB962C8B-B14F-4D97-AF65-F5344CB8AC3E}">
        <p14:creationId xmlns:p14="http://schemas.microsoft.com/office/powerpoint/2010/main" val="448600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DC10E111-8885-42D9-B3B5-5FE10D297FCE}" type="slidenum">
              <a:rPr lang="en-US" smtClean="0"/>
              <a:pPr/>
              <a:t>3</a:t>
            </a:fld>
            <a:endParaRPr lang="en-US" dirty="0"/>
          </a:p>
        </p:txBody>
      </p:sp>
    </p:spTree>
    <p:extLst>
      <p:ext uri="{BB962C8B-B14F-4D97-AF65-F5344CB8AC3E}">
        <p14:creationId xmlns:p14="http://schemas.microsoft.com/office/powerpoint/2010/main" val="2881298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C10E111-8885-42D9-B3B5-5FE10D297FCE}" type="slidenum">
              <a:rPr lang="en-US" smtClean="0"/>
              <a:pPr/>
              <a:t>4</a:t>
            </a:fld>
            <a:endParaRPr lang="en-US" dirty="0"/>
          </a:p>
        </p:txBody>
      </p:sp>
    </p:spTree>
    <p:extLst>
      <p:ext uri="{BB962C8B-B14F-4D97-AF65-F5344CB8AC3E}">
        <p14:creationId xmlns:p14="http://schemas.microsoft.com/office/powerpoint/2010/main" val="134229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DC10E111-8885-42D9-B3B5-5FE10D297FCE}" type="slidenum">
              <a:rPr lang="en-US" smtClean="0"/>
              <a:pPr/>
              <a:t>5</a:t>
            </a:fld>
            <a:endParaRPr lang="en-US" dirty="0"/>
          </a:p>
        </p:txBody>
      </p:sp>
    </p:spTree>
    <p:extLst>
      <p:ext uri="{BB962C8B-B14F-4D97-AF65-F5344CB8AC3E}">
        <p14:creationId xmlns:p14="http://schemas.microsoft.com/office/powerpoint/2010/main" val="1561010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DC10E111-8885-42D9-B3B5-5FE10D297FCE}" type="slidenum">
              <a:rPr lang="en-US" smtClean="0"/>
              <a:pPr/>
              <a:t>6</a:t>
            </a:fld>
            <a:endParaRPr lang="en-US" dirty="0"/>
          </a:p>
        </p:txBody>
      </p:sp>
    </p:spTree>
    <p:extLst>
      <p:ext uri="{BB962C8B-B14F-4D97-AF65-F5344CB8AC3E}">
        <p14:creationId xmlns:p14="http://schemas.microsoft.com/office/powerpoint/2010/main" val="2519168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DC10E111-8885-42D9-B3B5-5FE10D297FCE}" type="slidenum">
              <a:rPr lang="en-US" smtClean="0"/>
              <a:pPr/>
              <a:t>7</a:t>
            </a:fld>
            <a:endParaRPr lang="en-US" dirty="0"/>
          </a:p>
        </p:txBody>
      </p:sp>
    </p:spTree>
    <p:extLst>
      <p:ext uri="{BB962C8B-B14F-4D97-AF65-F5344CB8AC3E}">
        <p14:creationId xmlns:p14="http://schemas.microsoft.com/office/powerpoint/2010/main" val="41379355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DC10E111-8885-42D9-B3B5-5FE10D297FCE}" type="slidenum">
              <a:rPr lang="en-US" smtClean="0"/>
              <a:pPr/>
              <a:t>8</a:t>
            </a:fld>
            <a:endParaRPr lang="en-US" dirty="0"/>
          </a:p>
        </p:txBody>
      </p:sp>
    </p:spTree>
    <p:extLst>
      <p:ext uri="{BB962C8B-B14F-4D97-AF65-F5344CB8AC3E}">
        <p14:creationId xmlns:p14="http://schemas.microsoft.com/office/powerpoint/2010/main" val="15035175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DC10E111-8885-42D9-B3B5-5FE10D297FCE}" type="slidenum">
              <a:rPr lang="en-US" smtClean="0"/>
              <a:pPr/>
              <a:t>9</a:t>
            </a:fld>
            <a:endParaRPr lang="en-US" dirty="0"/>
          </a:p>
        </p:txBody>
      </p:sp>
    </p:spTree>
    <p:extLst>
      <p:ext uri="{BB962C8B-B14F-4D97-AF65-F5344CB8AC3E}">
        <p14:creationId xmlns:p14="http://schemas.microsoft.com/office/powerpoint/2010/main" val="1208635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A2CA547B-D617-4442-B859-7BACEAEB776D}" type="datetime1">
              <a:rPr lang="en-US" smtClean="0"/>
              <a:t>9/27/2023</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372BBDF8-4F11-4363-823B-FDDE3E012A2F}"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768DF1E-06D5-4B1E-A08A-BD020A5B2484}" type="datetime1">
              <a:rPr lang="en-US" smtClean="0"/>
              <a:t>9/27/2023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2BBDF8-4F11-4363-823B-FDDE3E012A2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C472544-3CCD-4493-8120-63A3639B98AD}" type="datetime1">
              <a:rPr lang="en-US" smtClean="0"/>
              <a:t>9/27/2023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2BBDF8-4F11-4363-823B-FDDE3E012A2F}"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D9A306B-390F-4138-93BC-3BE66A09FB2C}" type="datetime1">
              <a:rPr lang="en-US" smtClean="0"/>
              <a:t>9/27/2023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2BBDF8-4F11-4363-823B-FDDE3E012A2F}"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AC4948DD-CDAF-4B47-8EE3-05FE21B3DDC7}" type="datetime1">
              <a:rPr lang="en-US" smtClean="0"/>
              <a:t>9/27/2023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2BBDF8-4F11-4363-823B-FDDE3E012A2F}"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A6EA408-FF82-47BC-BD34-9DD157A60FD1}" type="datetime1">
              <a:rPr lang="en-US" smtClean="0"/>
              <a:t>9/27/2023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2BBDF8-4F11-4363-823B-FDDE3E012A2F}"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C5B5EC37-941F-40CA-B6D7-C974EF49E521}" type="datetime1">
              <a:rPr lang="en-US" smtClean="0"/>
              <a:t>9/27/2023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72BBDF8-4F11-4363-823B-FDDE3E012A2F}"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32AE5700-613D-4370-B4FC-D033BA0AFCAF}" type="datetime1">
              <a:rPr lang="en-US" smtClean="0"/>
              <a:t>9/27/2023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72BBDF8-4F11-4363-823B-FDDE3E012A2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E143DC-2B06-48FC-B343-080A14415E2C}" type="datetime1">
              <a:rPr lang="en-US" smtClean="0"/>
              <a:t>9/27/2023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72BBDF8-4F11-4363-823B-FDDE3E012A2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67E3C2C-E17D-4288-8521-9B95D01F30B7}" type="datetime1">
              <a:rPr lang="en-US" smtClean="0"/>
              <a:t>9/27/2023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2BBDF8-4F11-4363-823B-FDDE3E012A2F}"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B07036BE-2441-4E9B-8961-584F104242CC}" type="datetime1">
              <a:rPr lang="en-US" smtClean="0"/>
              <a:t>9/27/2023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372BBDF8-4F11-4363-823B-FDDE3E012A2F}"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a:t>Click icon to add picture</a:t>
            </a:r>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CAF5217-EB6A-4973-822E-9E59FCF640A8}" type="datetime1">
              <a:rPr lang="en-US" smtClean="0"/>
              <a:t>9/27/2023</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086600" y="5791200"/>
            <a:ext cx="1905000" cy="930275"/>
          </a:xfrm>
          <a:prstGeom prst="rect">
            <a:avLst/>
          </a:prstGeom>
          <a:blipFill>
            <a:blip r:embed="rId13"/>
            <a:stretch>
              <a:fillRect/>
            </a:stretch>
          </a:blipFill>
        </p:spPr>
        <p:txBody>
          <a:bodyPr vert="horz" lIns="0" tIns="0" rIns="0" bIns="0" anchor="b"/>
          <a:lstStyle>
            <a:lvl1pPr algn="r" eaLnBrk="1" latinLnBrk="0" hangingPunct="1">
              <a:defRPr kumimoji="0" sz="1200">
                <a:solidFill>
                  <a:schemeClr val="tx2">
                    <a:shade val="90000"/>
                  </a:schemeClr>
                </a:solidFill>
              </a:defRPr>
            </a:lvl1pPr>
          </a:lstStyle>
          <a:p>
            <a:fld id="{372BBDF8-4F11-4363-823B-FDDE3E012A2F}"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pvaquatic.co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erk_swimming_logo.png"/>
          <p:cNvPicPr>
            <a:picLocks noChangeAspect="1"/>
          </p:cNvPicPr>
          <p:nvPr/>
        </p:nvPicPr>
        <p:blipFill>
          <a:blip r:embed="rId3" cstate="print">
            <a:lum contrast="40000"/>
          </a:blip>
          <a:stretch>
            <a:fillRect/>
          </a:stretch>
        </p:blipFill>
        <p:spPr>
          <a:xfrm>
            <a:off x="838200" y="609600"/>
            <a:ext cx="7620000" cy="3810000"/>
          </a:xfrm>
          <a:prstGeom prst="rect">
            <a:avLst/>
          </a:prstGeom>
          <a:noFill/>
          <a:ln>
            <a:noFill/>
          </a:ln>
        </p:spPr>
      </p:pic>
      <p:cxnSp>
        <p:nvCxnSpPr>
          <p:cNvPr id="6" name="Straight Connector 5"/>
          <p:cNvCxnSpPr/>
          <p:nvPr/>
        </p:nvCxnSpPr>
        <p:spPr>
          <a:xfrm>
            <a:off x="1524000" y="4343400"/>
            <a:ext cx="6248400" cy="0"/>
          </a:xfrm>
          <a:prstGeom prst="line">
            <a:avLst/>
          </a:prstGeom>
          <a:ln w="76200">
            <a:solidFill>
              <a:srgbClr val="000000"/>
            </a:solidFill>
          </a:ln>
        </p:spPr>
        <p:style>
          <a:lnRef idx="3">
            <a:schemeClr val="accent1"/>
          </a:lnRef>
          <a:fillRef idx="0">
            <a:schemeClr val="accent1"/>
          </a:fillRef>
          <a:effectRef idx="2">
            <a:schemeClr val="accent1"/>
          </a:effectRef>
          <a:fontRef idx="minor">
            <a:schemeClr val="tx1"/>
          </a:fontRef>
        </p:style>
      </p:cxnSp>
      <p:sp>
        <p:nvSpPr>
          <p:cNvPr id="11" name="TextBox 10"/>
          <p:cNvSpPr txBox="1"/>
          <p:nvPr/>
        </p:nvSpPr>
        <p:spPr>
          <a:xfrm>
            <a:off x="1600200" y="4876800"/>
            <a:ext cx="5943600" cy="954107"/>
          </a:xfrm>
          <a:prstGeom prst="rect">
            <a:avLst/>
          </a:prstGeom>
          <a:noFill/>
        </p:spPr>
        <p:txBody>
          <a:bodyPr wrap="square" rtlCol="0">
            <a:spAutoFit/>
          </a:bodyPr>
          <a:lstStyle/>
          <a:p>
            <a:pPr algn="ctr"/>
            <a:r>
              <a:rPr lang="en-US" sz="2800" dirty="0">
                <a:solidFill>
                  <a:schemeClr val="tx2">
                    <a:lumMod val="60000"/>
                    <a:lumOff val="40000"/>
                  </a:schemeClr>
                </a:solidFill>
              </a:rPr>
              <a:t>2023 Parent Information Meeting </a:t>
            </a:r>
          </a:p>
          <a:p>
            <a:pPr algn="ctr"/>
            <a:r>
              <a:rPr lang="en-US" sz="2800" dirty="0">
                <a:solidFill>
                  <a:schemeClr val="tx2">
                    <a:lumMod val="60000"/>
                    <a:lumOff val="40000"/>
                  </a:schemeClr>
                </a:solidFill>
              </a:rPr>
              <a:t>September 27, 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627888"/>
          </a:xfrm>
        </p:spPr>
        <p:txBody>
          <a:bodyPr>
            <a:normAutofit/>
          </a:bodyPr>
          <a:lstStyle/>
          <a:p>
            <a:pPr algn="ctr"/>
            <a:r>
              <a:rPr lang="en-US" sz="3200" u="sng" dirty="0">
                <a:solidFill>
                  <a:srgbClr val="FF9900"/>
                </a:solidFill>
              </a:rPr>
              <a:t>PVAC - Team Unify</a:t>
            </a:r>
          </a:p>
        </p:txBody>
      </p:sp>
      <p:sp>
        <p:nvSpPr>
          <p:cNvPr id="3" name="Content Placeholder 2"/>
          <p:cNvSpPr>
            <a:spLocks noGrp="1"/>
          </p:cNvSpPr>
          <p:nvPr>
            <p:ph idx="1"/>
          </p:nvPr>
        </p:nvSpPr>
        <p:spPr>
          <a:xfrm>
            <a:off x="457200" y="1447800"/>
            <a:ext cx="8229600" cy="4389120"/>
          </a:xfrm>
        </p:spPr>
        <p:txBody>
          <a:bodyPr>
            <a:normAutofit/>
          </a:bodyPr>
          <a:lstStyle/>
          <a:p>
            <a:pPr>
              <a:buClr>
                <a:schemeClr val="tx1"/>
              </a:buClr>
            </a:pPr>
            <a:r>
              <a:rPr lang="en-US" sz="2000" dirty="0"/>
              <a:t>PVAC-TU</a:t>
            </a:r>
          </a:p>
          <a:p>
            <a:pPr lvl="1">
              <a:buClr>
                <a:schemeClr val="tx1"/>
              </a:buClr>
              <a:buFont typeface="Wingdings" pitchFamily="2" charset="2"/>
              <a:buChar char="Ø"/>
            </a:pPr>
            <a:r>
              <a:rPr lang="en-US" sz="2000" dirty="0"/>
              <a:t>Registration</a:t>
            </a:r>
          </a:p>
          <a:p>
            <a:pPr lvl="1">
              <a:buClr>
                <a:schemeClr val="tx1"/>
              </a:buClr>
              <a:buFont typeface="Wingdings" pitchFamily="2" charset="2"/>
              <a:buChar char="Ø"/>
            </a:pPr>
            <a:r>
              <a:rPr lang="en-US" sz="2000" dirty="0"/>
              <a:t>Invitational entries</a:t>
            </a:r>
          </a:p>
          <a:p>
            <a:pPr lvl="1">
              <a:buClr>
                <a:schemeClr val="tx1"/>
              </a:buClr>
              <a:buFont typeface="Wingdings" pitchFamily="2" charset="2"/>
              <a:buChar char="Ø"/>
            </a:pPr>
            <a:r>
              <a:rPr lang="en-US" sz="2000" dirty="0"/>
              <a:t>Volunteer sign up and tracking of requirements</a:t>
            </a:r>
          </a:p>
          <a:p>
            <a:pPr lvl="1">
              <a:buClr>
                <a:schemeClr val="tx1"/>
              </a:buClr>
              <a:buFont typeface="Wingdings" pitchFamily="2" charset="2"/>
              <a:buChar char="Ø"/>
            </a:pPr>
            <a:r>
              <a:rPr lang="en-US" sz="2000" dirty="0"/>
              <a:t>Snack bar sign up</a:t>
            </a:r>
          </a:p>
          <a:p>
            <a:pPr lvl="1">
              <a:buClr>
                <a:schemeClr val="tx1"/>
              </a:buClr>
              <a:buFont typeface="Wingdings" pitchFamily="2" charset="2"/>
              <a:buChar char="Ø"/>
            </a:pPr>
            <a:r>
              <a:rPr lang="en-US" sz="2000" dirty="0"/>
              <a:t>Access to your swimmer’s times</a:t>
            </a:r>
          </a:p>
          <a:p>
            <a:pPr lvl="1">
              <a:buClr>
                <a:schemeClr val="tx1"/>
              </a:buClr>
              <a:buFont typeface="Wingdings" pitchFamily="2" charset="2"/>
              <a:buChar char="Ø"/>
            </a:pPr>
            <a:r>
              <a:rPr lang="en-US" sz="2000" dirty="0"/>
              <a:t>Searchable directory of members</a:t>
            </a:r>
          </a:p>
          <a:p>
            <a:pPr lvl="1">
              <a:buClr>
                <a:schemeClr val="tx1"/>
              </a:buClr>
              <a:buFont typeface="Wingdings" pitchFamily="2" charset="2"/>
              <a:buChar char="Ø"/>
            </a:pPr>
            <a:r>
              <a:rPr lang="en-US" sz="2000" dirty="0"/>
              <a:t>Ability to send text alerts to entire team or individuals from the website or via the </a:t>
            </a:r>
            <a:r>
              <a:rPr lang="en-US" sz="2000" dirty="0" err="1"/>
              <a:t>OnDeck</a:t>
            </a:r>
            <a:r>
              <a:rPr lang="en-US" sz="2000" dirty="0"/>
              <a:t> App (available for Apple and Android)</a:t>
            </a:r>
          </a:p>
          <a:p>
            <a:pPr lvl="1">
              <a:buClr>
                <a:schemeClr val="tx1"/>
              </a:buClr>
              <a:buFont typeface="Wingdings" pitchFamily="2" charset="2"/>
              <a:buChar char="Ø"/>
            </a:pPr>
            <a:r>
              <a:rPr lang="en-US" sz="2000" dirty="0" err="1"/>
              <a:t>OnDeck</a:t>
            </a:r>
            <a:r>
              <a:rPr lang="en-US" sz="2000" dirty="0"/>
              <a:t> App </a:t>
            </a:r>
          </a:p>
          <a:p>
            <a:pPr lvl="2">
              <a:buClr>
                <a:schemeClr val="tx1"/>
              </a:buClr>
              <a:buFont typeface="Wingdings" pitchFamily="2" charset="2"/>
              <a:buChar char="Ø"/>
            </a:pPr>
            <a:r>
              <a:rPr lang="en-US" sz="1700" dirty="0"/>
              <a:t>Provides access to the team announcements, calendar, and meet results.</a:t>
            </a:r>
          </a:p>
          <a:p>
            <a:pPr lvl="2">
              <a:buClr>
                <a:schemeClr val="tx1"/>
              </a:buClr>
              <a:buFont typeface="Wingdings" pitchFamily="2" charset="2"/>
              <a:buChar char="Ø"/>
            </a:pPr>
            <a:r>
              <a:rPr lang="en-US" sz="1700" dirty="0"/>
              <a:t>Allows you to sign-up for volunteering jobs and declare swimmers for events!</a:t>
            </a:r>
          </a:p>
          <a:p>
            <a:pPr marL="393192" lvl="1" indent="0">
              <a:buClr>
                <a:schemeClr val="tx1"/>
              </a:buClr>
              <a:buNone/>
            </a:pPr>
            <a:endParaRPr lang="en-US" sz="2000" dirty="0"/>
          </a:p>
          <a:p>
            <a:pPr marL="393192" lvl="1" indent="0">
              <a:buClr>
                <a:schemeClr val="tx1"/>
              </a:buClr>
              <a:buNone/>
            </a:pPr>
            <a:endParaRPr lang="en-US" sz="2000" dirty="0"/>
          </a:p>
          <a:p>
            <a:pPr>
              <a:buClr>
                <a:schemeClr val="tx1"/>
              </a:buClr>
              <a:buFont typeface="Arial" pitchFamily="34" charset="0"/>
              <a:buChar char="•"/>
            </a:pPr>
            <a:endParaRPr lang="en-US" sz="2200" dirty="0"/>
          </a:p>
          <a:p>
            <a:pPr marL="0" indent="0">
              <a:buClr>
                <a:schemeClr val="tx1"/>
              </a:buClr>
              <a:buNone/>
            </a:pPr>
            <a:endParaRPr lang="en-US" sz="2200" dirty="0"/>
          </a:p>
          <a:p>
            <a:pPr lvl="1">
              <a:buClr>
                <a:schemeClr val="tx1"/>
              </a:buClr>
              <a:buFont typeface="Wingdings" pitchFamily="2" charset="2"/>
              <a:buChar char="Ø"/>
            </a:pPr>
            <a:endParaRPr lang="en-US" dirty="0"/>
          </a:p>
          <a:p>
            <a:pPr lvl="1">
              <a:buClr>
                <a:schemeClr val="tx1"/>
              </a:buClr>
              <a:buFont typeface="Wingdings" pitchFamily="2" charset="2"/>
              <a:buChar char="Ø"/>
            </a:pPr>
            <a:endParaRPr lang="en-US" dirty="0"/>
          </a:p>
          <a:p>
            <a:pPr lvl="1">
              <a:buClr>
                <a:schemeClr val="tx1"/>
              </a:buClr>
              <a:buFont typeface="Wingdings" pitchFamily="2" charset="2"/>
              <a:buChar char="Ø"/>
            </a:pPr>
            <a:endParaRPr lang="en-US" dirty="0"/>
          </a:p>
        </p:txBody>
      </p:sp>
      <p:sp>
        <p:nvSpPr>
          <p:cNvPr id="6" name="Slide Number Placeholder 5">
            <a:extLst>
              <a:ext uri="{FF2B5EF4-FFF2-40B4-BE49-F238E27FC236}">
                <a16:creationId xmlns:a16="http://schemas.microsoft.com/office/drawing/2014/main" id="{E9C4315F-472D-256A-0177-7848B307493C}"/>
              </a:ext>
            </a:extLst>
          </p:cNvPr>
          <p:cNvSpPr>
            <a:spLocks noGrp="1"/>
          </p:cNvSpPr>
          <p:nvPr>
            <p:ph type="sldNum" sz="quarter" idx="12"/>
          </p:nvPr>
        </p:nvSpPr>
        <p:spPr/>
        <p:txBody>
          <a:bodyPr/>
          <a:lstStyle/>
          <a:p>
            <a:fld id="{372BBDF8-4F11-4363-823B-FDDE3E012A2F}" type="slidenum">
              <a:rPr lang="en-US" smtClean="0"/>
              <a:pPr/>
              <a:t>10</a:t>
            </a:fld>
            <a:endParaRPr lang="en-US" dirty="0"/>
          </a:p>
        </p:txBody>
      </p:sp>
      <p:pic>
        <p:nvPicPr>
          <p:cNvPr id="5" name="Picture 4">
            <a:extLst>
              <a:ext uri="{FF2B5EF4-FFF2-40B4-BE49-F238E27FC236}">
                <a16:creationId xmlns:a16="http://schemas.microsoft.com/office/drawing/2014/main" id="{27EB28F8-8947-5DB6-4FB0-04B4E72F0F84}"/>
              </a:ext>
            </a:extLst>
          </p:cNvPr>
          <p:cNvPicPr>
            <a:picLocks noChangeAspect="1"/>
          </p:cNvPicPr>
          <p:nvPr/>
        </p:nvPicPr>
        <p:blipFill>
          <a:blip r:embed="rId3"/>
          <a:stretch>
            <a:fillRect/>
          </a:stretch>
        </p:blipFill>
        <p:spPr>
          <a:xfrm>
            <a:off x="7566915" y="1447800"/>
            <a:ext cx="944370" cy="93027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905000" y="685800"/>
            <a:ext cx="4800600" cy="584775"/>
          </a:xfrm>
          <a:prstGeom prst="rect">
            <a:avLst/>
          </a:prstGeom>
          <a:noFill/>
        </p:spPr>
        <p:txBody>
          <a:bodyPr wrap="square" rtlCol="0">
            <a:spAutoFit/>
          </a:bodyPr>
          <a:lstStyle/>
          <a:p>
            <a:pPr algn="ctr"/>
            <a:r>
              <a:rPr lang="en-US" sz="3200" u="sng" dirty="0">
                <a:solidFill>
                  <a:srgbClr val="FF9900"/>
                </a:solidFill>
                <a:latin typeface="+mj-lt"/>
              </a:rPr>
              <a:t>PVAC’s Website Overview</a:t>
            </a:r>
          </a:p>
        </p:txBody>
      </p:sp>
      <p:sp>
        <p:nvSpPr>
          <p:cNvPr id="12" name="TextBox 11"/>
          <p:cNvSpPr txBox="1"/>
          <p:nvPr/>
        </p:nvSpPr>
        <p:spPr>
          <a:xfrm>
            <a:off x="228600" y="5934670"/>
            <a:ext cx="8534400" cy="646331"/>
          </a:xfrm>
          <a:prstGeom prst="rect">
            <a:avLst/>
          </a:prstGeom>
          <a:noFill/>
        </p:spPr>
        <p:txBody>
          <a:bodyPr wrap="square" rtlCol="0">
            <a:spAutoFit/>
          </a:bodyPr>
          <a:lstStyle/>
          <a:p>
            <a:pPr algn="ctr"/>
            <a:r>
              <a:rPr lang="en-US" dirty="0">
                <a:hlinkClick r:id="rId3"/>
              </a:rPr>
              <a:t>www.pvaquatic.com</a:t>
            </a:r>
            <a:r>
              <a:rPr lang="en-US" dirty="0"/>
              <a:t>  Web Address </a:t>
            </a:r>
          </a:p>
          <a:p>
            <a:endParaRPr lang="en-US" dirty="0"/>
          </a:p>
        </p:txBody>
      </p:sp>
      <p:sp>
        <p:nvSpPr>
          <p:cNvPr id="3" name="Slide Number Placeholder 2">
            <a:extLst>
              <a:ext uri="{FF2B5EF4-FFF2-40B4-BE49-F238E27FC236}">
                <a16:creationId xmlns:a16="http://schemas.microsoft.com/office/drawing/2014/main" id="{FF3079BB-7B92-2AFE-8E1F-E8739FD9BAF0}"/>
              </a:ext>
            </a:extLst>
          </p:cNvPr>
          <p:cNvSpPr>
            <a:spLocks noGrp="1"/>
          </p:cNvSpPr>
          <p:nvPr>
            <p:ph type="sldNum" sz="quarter" idx="12"/>
          </p:nvPr>
        </p:nvSpPr>
        <p:spPr/>
        <p:txBody>
          <a:bodyPr/>
          <a:lstStyle/>
          <a:p>
            <a:fld id="{372BBDF8-4F11-4363-823B-FDDE3E012A2F}" type="slidenum">
              <a:rPr lang="en-US" smtClean="0"/>
              <a:pPr/>
              <a:t>11</a:t>
            </a:fld>
            <a:endParaRPr lang="en-US" dirty="0"/>
          </a:p>
        </p:txBody>
      </p:sp>
      <p:pic>
        <p:nvPicPr>
          <p:cNvPr id="9" name="Picture 8">
            <a:extLst>
              <a:ext uri="{FF2B5EF4-FFF2-40B4-BE49-F238E27FC236}">
                <a16:creationId xmlns:a16="http://schemas.microsoft.com/office/drawing/2014/main" id="{256B3B2F-621E-AEB0-C8C8-6C87913913EB}"/>
              </a:ext>
            </a:extLst>
          </p:cNvPr>
          <p:cNvPicPr>
            <a:picLocks noChangeAspect="1"/>
          </p:cNvPicPr>
          <p:nvPr/>
        </p:nvPicPr>
        <p:blipFill>
          <a:blip r:embed="rId4"/>
          <a:stretch>
            <a:fillRect/>
          </a:stretch>
        </p:blipFill>
        <p:spPr>
          <a:xfrm>
            <a:off x="1295400" y="1458185"/>
            <a:ext cx="6508409" cy="417432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1933179-3EDA-55F7-C364-208A774CB4B9}"/>
              </a:ext>
            </a:extLst>
          </p:cNvPr>
          <p:cNvSpPr>
            <a:spLocks noGrp="1"/>
          </p:cNvSpPr>
          <p:nvPr>
            <p:ph type="sldNum" sz="quarter" idx="12"/>
          </p:nvPr>
        </p:nvSpPr>
        <p:spPr/>
        <p:txBody>
          <a:bodyPr/>
          <a:lstStyle/>
          <a:p>
            <a:fld id="{372BBDF8-4F11-4363-823B-FDDE3E012A2F}" type="slidenum">
              <a:rPr lang="en-US" smtClean="0"/>
              <a:pPr/>
              <a:t>12</a:t>
            </a:fld>
            <a:endParaRPr lang="en-US" dirty="0"/>
          </a:p>
        </p:txBody>
      </p:sp>
      <p:pic>
        <p:nvPicPr>
          <p:cNvPr id="7" name="Picture 6">
            <a:extLst>
              <a:ext uri="{FF2B5EF4-FFF2-40B4-BE49-F238E27FC236}">
                <a16:creationId xmlns:a16="http://schemas.microsoft.com/office/drawing/2014/main" id="{1E5C5B87-2862-D7DB-D3ED-881CED43C3C0}"/>
              </a:ext>
            </a:extLst>
          </p:cNvPr>
          <p:cNvPicPr>
            <a:picLocks noChangeAspect="1"/>
          </p:cNvPicPr>
          <p:nvPr/>
        </p:nvPicPr>
        <p:blipFill>
          <a:blip r:embed="rId3"/>
          <a:stretch>
            <a:fillRect/>
          </a:stretch>
        </p:blipFill>
        <p:spPr>
          <a:xfrm>
            <a:off x="1091894" y="990600"/>
            <a:ext cx="6960212" cy="4565919"/>
          </a:xfrm>
          <a:prstGeom prst="rect">
            <a:avLst/>
          </a:prstGeom>
        </p:spPr>
      </p:pic>
      <p:sp>
        <p:nvSpPr>
          <p:cNvPr id="4" name="TextBox 3">
            <a:extLst>
              <a:ext uri="{FF2B5EF4-FFF2-40B4-BE49-F238E27FC236}">
                <a16:creationId xmlns:a16="http://schemas.microsoft.com/office/drawing/2014/main" id="{DC33D4C4-EBD7-8537-6411-691F135F4ACD}"/>
              </a:ext>
            </a:extLst>
          </p:cNvPr>
          <p:cNvSpPr txBox="1"/>
          <p:nvPr/>
        </p:nvSpPr>
        <p:spPr>
          <a:xfrm>
            <a:off x="2171700" y="328534"/>
            <a:ext cx="4800600" cy="584775"/>
          </a:xfrm>
          <a:prstGeom prst="rect">
            <a:avLst/>
          </a:prstGeom>
          <a:noFill/>
        </p:spPr>
        <p:txBody>
          <a:bodyPr wrap="square" rtlCol="0">
            <a:spAutoFit/>
          </a:bodyPr>
          <a:lstStyle/>
          <a:p>
            <a:pPr algn="ctr"/>
            <a:r>
              <a:rPr lang="en-US" sz="3200" u="sng" dirty="0">
                <a:solidFill>
                  <a:srgbClr val="FF9900"/>
                </a:solidFill>
                <a:latin typeface="+mj-lt"/>
              </a:rPr>
              <a:t>Calendar</a:t>
            </a:r>
          </a:p>
        </p:txBody>
      </p:sp>
    </p:spTree>
    <p:extLst>
      <p:ext uri="{BB962C8B-B14F-4D97-AF65-F5344CB8AC3E}">
        <p14:creationId xmlns:p14="http://schemas.microsoft.com/office/powerpoint/2010/main" val="30045547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305800" cy="627888"/>
          </a:xfrm>
        </p:spPr>
        <p:txBody>
          <a:bodyPr>
            <a:normAutofit/>
          </a:bodyPr>
          <a:lstStyle/>
          <a:p>
            <a:pPr algn="ctr"/>
            <a:r>
              <a:rPr lang="en-US" sz="3200" u="sng" dirty="0">
                <a:solidFill>
                  <a:srgbClr val="FF9900"/>
                </a:solidFill>
              </a:rPr>
              <a:t>Practice Schedules/Calendar</a:t>
            </a:r>
          </a:p>
        </p:txBody>
      </p:sp>
      <p:sp>
        <p:nvSpPr>
          <p:cNvPr id="5" name="TextBox 4"/>
          <p:cNvSpPr txBox="1"/>
          <p:nvPr/>
        </p:nvSpPr>
        <p:spPr>
          <a:xfrm>
            <a:off x="429986" y="1378652"/>
            <a:ext cx="8458200"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a:t>Calendar is located on the front page of the website. </a:t>
            </a:r>
          </a:p>
          <a:p>
            <a:pPr marL="800100" lvl="1" indent="-342900">
              <a:buFont typeface="Wingdings" panose="05000000000000000000" pitchFamily="2" charset="2"/>
              <a:buChar char="ü"/>
            </a:pPr>
            <a:r>
              <a:rPr lang="en-US" sz="2400" dirty="0"/>
              <a:t>Does not require log in to view</a:t>
            </a:r>
          </a:p>
          <a:p>
            <a:pPr marL="800100" lvl="1" indent="-342900">
              <a:buFont typeface="Wingdings" panose="05000000000000000000" pitchFamily="2" charset="2"/>
              <a:buChar char="ü"/>
            </a:pPr>
            <a:r>
              <a:rPr lang="en-US" sz="2400" dirty="0"/>
              <a:t>Requires log in to register commitment for meets</a:t>
            </a:r>
          </a:p>
          <a:p>
            <a:pPr marL="285750" indent="-285750">
              <a:buFont typeface="Arial" panose="020B0604020202020204" pitchFamily="34" charset="0"/>
              <a:buChar char="•"/>
            </a:pPr>
            <a:endParaRPr lang="en-US" sz="2400" dirty="0"/>
          </a:p>
        </p:txBody>
      </p:sp>
      <p:sp>
        <p:nvSpPr>
          <p:cNvPr id="7" name="TextBox 6"/>
          <p:cNvSpPr txBox="1"/>
          <p:nvPr/>
        </p:nvSpPr>
        <p:spPr>
          <a:xfrm>
            <a:off x="457200" y="4313526"/>
            <a:ext cx="7924800" cy="1569660"/>
          </a:xfrm>
          <a:prstGeom prst="rect">
            <a:avLst/>
          </a:prstGeom>
          <a:noFill/>
        </p:spPr>
        <p:txBody>
          <a:bodyPr wrap="square" rtlCol="0">
            <a:spAutoFit/>
          </a:bodyPr>
          <a:lstStyle/>
          <a:p>
            <a:pPr marL="285750" indent="-285750">
              <a:buFont typeface="Arial" panose="020B0604020202020204" pitchFamily="34" charset="0"/>
              <a:buChar char="•"/>
            </a:pPr>
            <a:r>
              <a:rPr lang="en-US" sz="2400" b="1" dirty="0"/>
              <a:t>General</a:t>
            </a:r>
            <a:r>
              <a:rPr lang="en-US" sz="2400" dirty="0"/>
              <a:t> calendar will have all info and any events which do not require sign-up.</a:t>
            </a:r>
          </a:p>
          <a:p>
            <a:pPr marL="285750" indent="-285750">
              <a:buFont typeface="Arial" panose="020B0604020202020204" pitchFamily="34" charset="0"/>
              <a:buChar char="•"/>
            </a:pPr>
            <a:r>
              <a:rPr lang="en-US" sz="2400" b="1" dirty="0"/>
              <a:t>Team Events </a:t>
            </a:r>
            <a:r>
              <a:rPr lang="en-US" sz="2400" dirty="0"/>
              <a:t>calendar will have meets and fundraisers.</a:t>
            </a:r>
          </a:p>
          <a:p>
            <a:pPr marL="285750" indent="-285750">
              <a:buFont typeface="Arial" panose="020B0604020202020204" pitchFamily="34" charset="0"/>
              <a:buChar char="•"/>
            </a:pPr>
            <a:r>
              <a:rPr lang="en-US" sz="2400" b="1" dirty="0"/>
              <a:t>Practice</a:t>
            </a:r>
            <a:r>
              <a:rPr lang="en-US" sz="2400" dirty="0"/>
              <a:t> calendar will have the practice schedule.</a:t>
            </a:r>
          </a:p>
        </p:txBody>
      </p:sp>
      <p:sp>
        <p:nvSpPr>
          <p:cNvPr id="8" name="Slide Number Placeholder 7">
            <a:extLst>
              <a:ext uri="{FF2B5EF4-FFF2-40B4-BE49-F238E27FC236}">
                <a16:creationId xmlns:a16="http://schemas.microsoft.com/office/drawing/2014/main" id="{9E888CE7-3E93-3EBF-0111-523CC4C76470}"/>
              </a:ext>
            </a:extLst>
          </p:cNvPr>
          <p:cNvSpPr>
            <a:spLocks noGrp="1"/>
          </p:cNvSpPr>
          <p:nvPr>
            <p:ph type="sldNum" sz="quarter" idx="12"/>
          </p:nvPr>
        </p:nvSpPr>
        <p:spPr/>
        <p:txBody>
          <a:bodyPr/>
          <a:lstStyle/>
          <a:p>
            <a:fld id="{372BBDF8-4F11-4363-823B-FDDE3E012A2F}" type="slidenum">
              <a:rPr lang="en-US" smtClean="0"/>
              <a:pPr/>
              <a:t>13</a:t>
            </a:fld>
            <a:endParaRPr lang="en-US" dirty="0"/>
          </a:p>
        </p:txBody>
      </p:sp>
      <p:pic>
        <p:nvPicPr>
          <p:cNvPr id="4" name="Picture 3">
            <a:extLst>
              <a:ext uri="{FF2B5EF4-FFF2-40B4-BE49-F238E27FC236}">
                <a16:creationId xmlns:a16="http://schemas.microsoft.com/office/drawing/2014/main" id="{9A3284BE-9CA4-D3D1-68F8-B859CB630CF2}"/>
              </a:ext>
            </a:extLst>
          </p:cNvPr>
          <p:cNvPicPr>
            <a:picLocks noChangeAspect="1"/>
          </p:cNvPicPr>
          <p:nvPr/>
        </p:nvPicPr>
        <p:blipFill>
          <a:blip r:embed="rId3"/>
          <a:stretch>
            <a:fillRect/>
          </a:stretch>
        </p:blipFill>
        <p:spPr>
          <a:xfrm>
            <a:off x="1866900" y="2544474"/>
            <a:ext cx="5219700" cy="1797009"/>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0BD688B-7DF2-64DF-1EA2-2D390CCB2B96}"/>
              </a:ext>
            </a:extLst>
          </p:cNvPr>
          <p:cNvSpPr>
            <a:spLocks noGrp="1"/>
          </p:cNvSpPr>
          <p:nvPr>
            <p:ph type="sldNum" sz="quarter" idx="12"/>
          </p:nvPr>
        </p:nvSpPr>
        <p:spPr/>
        <p:txBody>
          <a:bodyPr/>
          <a:lstStyle/>
          <a:p>
            <a:fld id="{372BBDF8-4F11-4363-823B-FDDE3E012A2F}" type="slidenum">
              <a:rPr lang="en-US" smtClean="0"/>
              <a:pPr/>
              <a:t>14</a:t>
            </a:fld>
            <a:endParaRPr lang="en-US" dirty="0"/>
          </a:p>
        </p:txBody>
      </p:sp>
      <p:sp>
        <p:nvSpPr>
          <p:cNvPr id="4" name="TextBox 3">
            <a:extLst>
              <a:ext uri="{FF2B5EF4-FFF2-40B4-BE49-F238E27FC236}">
                <a16:creationId xmlns:a16="http://schemas.microsoft.com/office/drawing/2014/main" id="{ED1E1F50-4AA0-00DC-AF3B-EBB63C0468C5}"/>
              </a:ext>
            </a:extLst>
          </p:cNvPr>
          <p:cNvSpPr txBox="1"/>
          <p:nvPr/>
        </p:nvSpPr>
        <p:spPr>
          <a:xfrm>
            <a:off x="1981200" y="381000"/>
            <a:ext cx="4800600" cy="584775"/>
          </a:xfrm>
          <a:prstGeom prst="rect">
            <a:avLst/>
          </a:prstGeom>
          <a:noFill/>
        </p:spPr>
        <p:txBody>
          <a:bodyPr wrap="square" rtlCol="0">
            <a:spAutoFit/>
          </a:bodyPr>
          <a:lstStyle/>
          <a:p>
            <a:pPr algn="ctr"/>
            <a:r>
              <a:rPr lang="en-US" sz="3200" u="sng" dirty="0">
                <a:solidFill>
                  <a:srgbClr val="FF9900"/>
                </a:solidFill>
                <a:latin typeface="+mj-lt"/>
              </a:rPr>
              <a:t>Volunteering Sign-Up</a:t>
            </a:r>
          </a:p>
        </p:txBody>
      </p:sp>
      <p:pic>
        <p:nvPicPr>
          <p:cNvPr id="6" name="Picture 5">
            <a:extLst>
              <a:ext uri="{FF2B5EF4-FFF2-40B4-BE49-F238E27FC236}">
                <a16:creationId xmlns:a16="http://schemas.microsoft.com/office/drawing/2014/main" id="{B5DF62D1-3A49-43E1-1B66-D57D3AD6E1D2}"/>
              </a:ext>
            </a:extLst>
          </p:cNvPr>
          <p:cNvPicPr>
            <a:picLocks noChangeAspect="1"/>
          </p:cNvPicPr>
          <p:nvPr/>
        </p:nvPicPr>
        <p:blipFill>
          <a:blip r:embed="rId2"/>
          <a:stretch>
            <a:fillRect/>
          </a:stretch>
        </p:blipFill>
        <p:spPr>
          <a:xfrm>
            <a:off x="1829853" y="1143000"/>
            <a:ext cx="5484293" cy="4343400"/>
          </a:xfrm>
          <a:prstGeom prst="rect">
            <a:avLst/>
          </a:prstGeom>
        </p:spPr>
      </p:pic>
    </p:spTree>
    <p:extLst>
      <p:ext uri="{BB962C8B-B14F-4D97-AF65-F5344CB8AC3E}">
        <p14:creationId xmlns:p14="http://schemas.microsoft.com/office/powerpoint/2010/main" val="3376593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187A9E4-939C-96D3-1B37-708775B5E7C0}"/>
              </a:ext>
            </a:extLst>
          </p:cNvPr>
          <p:cNvSpPr>
            <a:spLocks noGrp="1"/>
          </p:cNvSpPr>
          <p:nvPr>
            <p:ph type="sldNum" sz="quarter" idx="12"/>
          </p:nvPr>
        </p:nvSpPr>
        <p:spPr/>
        <p:txBody>
          <a:bodyPr/>
          <a:lstStyle/>
          <a:p>
            <a:fld id="{372BBDF8-4F11-4363-823B-FDDE3E012A2F}" type="slidenum">
              <a:rPr lang="en-US" smtClean="0"/>
              <a:pPr/>
              <a:t>15</a:t>
            </a:fld>
            <a:endParaRPr lang="en-US" dirty="0"/>
          </a:p>
        </p:txBody>
      </p:sp>
      <p:sp>
        <p:nvSpPr>
          <p:cNvPr id="6" name="TextBox 5">
            <a:extLst>
              <a:ext uri="{FF2B5EF4-FFF2-40B4-BE49-F238E27FC236}">
                <a16:creationId xmlns:a16="http://schemas.microsoft.com/office/drawing/2014/main" id="{8BDE38C5-99A1-0F4A-129D-EF5B444DC73B}"/>
              </a:ext>
            </a:extLst>
          </p:cNvPr>
          <p:cNvSpPr txBox="1"/>
          <p:nvPr/>
        </p:nvSpPr>
        <p:spPr>
          <a:xfrm>
            <a:off x="1981200" y="381000"/>
            <a:ext cx="4800600" cy="584775"/>
          </a:xfrm>
          <a:prstGeom prst="rect">
            <a:avLst/>
          </a:prstGeom>
          <a:noFill/>
        </p:spPr>
        <p:txBody>
          <a:bodyPr wrap="square" rtlCol="0">
            <a:spAutoFit/>
          </a:bodyPr>
          <a:lstStyle/>
          <a:p>
            <a:pPr algn="ctr"/>
            <a:r>
              <a:rPr lang="en-US" sz="3200" u="sng" dirty="0">
                <a:solidFill>
                  <a:srgbClr val="FF9900"/>
                </a:solidFill>
                <a:latin typeface="+mj-lt"/>
              </a:rPr>
              <a:t>Volunteering Sign-Up</a:t>
            </a:r>
          </a:p>
        </p:txBody>
      </p:sp>
      <p:pic>
        <p:nvPicPr>
          <p:cNvPr id="7" name="Picture 6">
            <a:extLst>
              <a:ext uri="{FF2B5EF4-FFF2-40B4-BE49-F238E27FC236}">
                <a16:creationId xmlns:a16="http://schemas.microsoft.com/office/drawing/2014/main" id="{CDBBB60C-3A3B-C816-3247-2B214C62788B}"/>
              </a:ext>
            </a:extLst>
          </p:cNvPr>
          <p:cNvPicPr>
            <a:picLocks noChangeAspect="1"/>
          </p:cNvPicPr>
          <p:nvPr/>
        </p:nvPicPr>
        <p:blipFill>
          <a:blip r:embed="rId3"/>
          <a:stretch>
            <a:fillRect/>
          </a:stretch>
        </p:blipFill>
        <p:spPr>
          <a:xfrm>
            <a:off x="1214857" y="1305190"/>
            <a:ext cx="6714286" cy="4247619"/>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0BD688B-7DF2-64DF-1EA2-2D390CCB2B96}"/>
              </a:ext>
            </a:extLst>
          </p:cNvPr>
          <p:cNvSpPr>
            <a:spLocks noGrp="1"/>
          </p:cNvSpPr>
          <p:nvPr>
            <p:ph type="sldNum" sz="quarter" idx="12"/>
          </p:nvPr>
        </p:nvSpPr>
        <p:spPr/>
        <p:txBody>
          <a:bodyPr/>
          <a:lstStyle/>
          <a:p>
            <a:fld id="{372BBDF8-4F11-4363-823B-FDDE3E012A2F}" type="slidenum">
              <a:rPr lang="en-US" smtClean="0"/>
              <a:pPr/>
              <a:t>16</a:t>
            </a:fld>
            <a:endParaRPr lang="en-US" dirty="0"/>
          </a:p>
        </p:txBody>
      </p:sp>
      <p:sp>
        <p:nvSpPr>
          <p:cNvPr id="4" name="TextBox 3">
            <a:extLst>
              <a:ext uri="{FF2B5EF4-FFF2-40B4-BE49-F238E27FC236}">
                <a16:creationId xmlns:a16="http://schemas.microsoft.com/office/drawing/2014/main" id="{ED1E1F50-4AA0-00DC-AF3B-EBB63C0468C5}"/>
              </a:ext>
            </a:extLst>
          </p:cNvPr>
          <p:cNvSpPr txBox="1"/>
          <p:nvPr/>
        </p:nvSpPr>
        <p:spPr>
          <a:xfrm>
            <a:off x="1981200" y="381000"/>
            <a:ext cx="4800600" cy="584775"/>
          </a:xfrm>
          <a:prstGeom prst="rect">
            <a:avLst/>
          </a:prstGeom>
          <a:noFill/>
        </p:spPr>
        <p:txBody>
          <a:bodyPr wrap="square" rtlCol="0">
            <a:spAutoFit/>
          </a:bodyPr>
          <a:lstStyle/>
          <a:p>
            <a:pPr algn="ctr"/>
            <a:r>
              <a:rPr lang="en-US" sz="3200" u="sng" dirty="0">
                <a:solidFill>
                  <a:srgbClr val="FF9900"/>
                </a:solidFill>
                <a:latin typeface="+mj-lt"/>
              </a:rPr>
              <a:t>Swimmer Commitment</a:t>
            </a:r>
          </a:p>
        </p:txBody>
      </p:sp>
      <p:pic>
        <p:nvPicPr>
          <p:cNvPr id="5" name="Picture 4">
            <a:extLst>
              <a:ext uri="{FF2B5EF4-FFF2-40B4-BE49-F238E27FC236}">
                <a16:creationId xmlns:a16="http://schemas.microsoft.com/office/drawing/2014/main" id="{A42DFD6F-75C7-1C9D-257C-42E31AE6F5C9}"/>
              </a:ext>
            </a:extLst>
          </p:cNvPr>
          <p:cNvPicPr>
            <a:picLocks noChangeAspect="1"/>
          </p:cNvPicPr>
          <p:nvPr/>
        </p:nvPicPr>
        <p:blipFill>
          <a:blip r:embed="rId2"/>
          <a:stretch>
            <a:fillRect/>
          </a:stretch>
        </p:blipFill>
        <p:spPr>
          <a:xfrm>
            <a:off x="1408644" y="1132257"/>
            <a:ext cx="5945711" cy="4689423"/>
          </a:xfrm>
          <a:prstGeom prst="rect">
            <a:avLst/>
          </a:prstGeom>
        </p:spPr>
      </p:pic>
    </p:spTree>
    <p:extLst>
      <p:ext uri="{BB962C8B-B14F-4D97-AF65-F5344CB8AC3E}">
        <p14:creationId xmlns:p14="http://schemas.microsoft.com/office/powerpoint/2010/main" val="34279407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0BD688B-7DF2-64DF-1EA2-2D390CCB2B96}"/>
              </a:ext>
            </a:extLst>
          </p:cNvPr>
          <p:cNvSpPr>
            <a:spLocks noGrp="1"/>
          </p:cNvSpPr>
          <p:nvPr>
            <p:ph type="sldNum" sz="quarter" idx="12"/>
          </p:nvPr>
        </p:nvSpPr>
        <p:spPr/>
        <p:txBody>
          <a:bodyPr/>
          <a:lstStyle/>
          <a:p>
            <a:fld id="{372BBDF8-4F11-4363-823B-FDDE3E012A2F}" type="slidenum">
              <a:rPr lang="en-US" smtClean="0"/>
              <a:pPr/>
              <a:t>17</a:t>
            </a:fld>
            <a:endParaRPr lang="en-US" dirty="0"/>
          </a:p>
        </p:txBody>
      </p:sp>
      <p:sp>
        <p:nvSpPr>
          <p:cNvPr id="4" name="TextBox 3">
            <a:extLst>
              <a:ext uri="{FF2B5EF4-FFF2-40B4-BE49-F238E27FC236}">
                <a16:creationId xmlns:a16="http://schemas.microsoft.com/office/drawing/2014/main" id="{ED1E1F50-4AA0-00DC-AF3B-EBB63C0468C5}"/>
              </a:ext>
            </a:extLst>
          </p:cNvPr>
          <p:cNvSpPr txBox="1"/>
          <p:nvPr/>
        </p:nvSpPr>
        <p:spPr>
          <a:xfrm>
            <a:off x="1981200" y="381000"/>
            <a:ext cx="4800600" cy="584775"/>
          </a:xfrm>
          <a:prstGeom prst="rect">
            <a:avLst/>
          </a:prstGeom>
          <a:noFill/>
        </p:spPr>
        <p:txBody>
          <a:bodyPr wrap="square" rtlCol="0">
            <a:spAutoFit/>
          </a:bodyPr>
          <a:lstStyle/>
          <a:p>
            <a:pPr algn="ctr"/>
            <a:r>
              <a:rPr lang="en-US" sz="3200" u="sng" dirty="0">
                <a:solidFill>
                  <a:srgbClr val="FF9900"/>
                </a:solidFill>
                <a:latin typeface="+mj-lt"/>
              </a:rPr>
              <a:t>News / Announcements</a:t>
            </a:r>
          </a:p>
        </p:txBody>
      </p:sp>
      <p:pic>
        <p:nvPicPr>
          <p:cNvPr id="5" name="Picture 4">
            <a:extLst>
              <a:ext uri="{FF2B5EF4-FFF2-40B4-BE49-F238E27FC236}">
                <a16:creationId xmlns:a16="http://schemas.microsoft.com/office/drawing/2014/main" id="{438EDC3D-72C1-A24E-971A-643123626C87}"/>
              </a:ext>
            </a:extLst>
          </p:cNvPr>
          <p:cNvPicPr>
            <a:picLocks noChangeAspect="1"/>
          </p:cNvPicPr>
          <p:nvPr/>
        </p:nvPicPr>
        <p:blipFill>
          <a:blip r:embed="rId2"/>
          <a:stretch>
            <a:fillRect/>
          </a:stretch>
        </p:blipFill>
        <p:spPr>
          <a:xfrm>
            <a:off x="2057400" y="2514600"/>
            <a:ext cx="4452238" cy="3523788"/>
          </a:xfrm>
          <a:prstGeom prst="rect">
            <a:avLst/>
          </a:prstGeom>
        </p:spPr>
      </p:pic>
      <p:sp>
        <p:nvSpPr>
          <p:cNvPr id="6" name="TextBox 5">
            <a:extLst>
              <a:ext uri="{FF2B5EF4-FFF2-40B4-BE49-F238E27FC236}">
                <a16:creationId xmlns:a16="http://schemas.microsoft.com/office/drawing/2014/main" id="{7331D497-FB8B-4DAF-B5CC-E12563162E55}"/>
              </a:ext>
            </a:extLst>
          </p:cNvPr>
          <p:cNvSpPr txBox="1"/>
          <p:nvPr/>
        </p:nvSpPr>
        <p:spPr>
          <a:xfrm>
            <a:off x="1143000" y="1371600"/>
            <a:ext cx="6934200" cy="923330"/>
          </a:xfrm>
          <a:prstGeom prst="rect">
            <a:avLst/>
          </a:prstGeom>
          <a:noFill/>
        </p:spPr>
        <p:txBody>
          <a:bodyPr wrap="square" rtlCol="0">
            <a:spAutoFit/>
          </a:bodyPr>
          <a:lstStyle/>
          <a:p>
            <a:r>
              <a:rPr lang="en-US" dirty="0"/>
              <a:t>The Piranha Post is our weekly newsletter, sent on Sundays. Will include important information as well as highlights from the weekends meets!</a:t>
            </a:r>
          </a:p>
        </p:txBody>
      </p:sp>
    </p:spTree>
    <p:extLst>
      <p:ext uri="{BB962C8B-B14F-4D97-AF65-F5344CB8AC3E}">
        <p14:creationId xmlns:p14="http://schemas.microsoft.com/office/powerpoint/2010/main" val="25416300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0BD688B-7DF2-64DF-1EA2-2D390CCB2B96}"/>
              </a:ext>
            </a:extLst>
          </p:cNvPr>
          <p:cNvSpPr>
            <a:spLocks noGrp="1"/>
          </p:cNvSpPr>
          <p:nvPr>
            <p:ph type="sldNum" sz="quarter" idx="12"/>
          </p:nvPr>
        </p:nvSpPr>
        <p:spPr/>
        <p:txBody>
          <a:bodyPr/>
          <a:lstStyle/>
          <a:p>
            <a:fld id="{372BBDF8-4F11-4363-823B-FDDE3E012A2F}" type="slidenum">
              <a:rPr lang="en-US" smtClean="0"/>
              <a:pPr/>
              <a:t>18</a:t>
            </a:fld>
            <a:endParaRPr lang="en-US" dirty="0"/>
          </a:p>
        </p:txBody>
      </p:sp>
      <p:sp>
        <p:nvSpPr>
          <p:cNvPr id="4" name="TextBox 3">
            <a:extLst>
              <a:ext uri="{FF2B5EF4-FFF2-40B4-BE49-F238E27FC236}">
                <a16:creationId xmlns:a16="http://schemas.microsoft.com/office/drawing/2014/main" id="{ED1E1F50-4AA0-00DC-AF3B-EBB63C0468C5}"/>
              </a:ext>
            </a:extLst>
          </p:cNvPr>
          <p:cNvSpPr txBox="1"/>
          <p:nvPr/>
        </p:nvSpPr>
        <p:spPr>
          <a:xfrm>
            <a:off x="1981200" y="381000"/>
            <a:ext cx="4800600" cy="584775"/>
          </a:xfrm>
          <a:prstGeom prst="rect">
            <a:avLst/>
          </a:prstGeom>
          <a:noFill/>
        </p:spPr>
        <p:txBody>
          <a:bodyPr wrap="square" rtlCol="0">
            <a:spAutoFit/>
          </a:bodyPr>
          <a:lstStyle/>
          <a:p>
            <a:pPr algn="ctr"/>
            <a:r>
              <a:rPr lang="en-US" sz="3200" u="sng" dirty="0" err="1">
                <a:solidFill>
                  <a:srgbClr val="FF9900"/>
                </a:solidFill>
                <a:latin typeface="+mj-lt"/>
              </a:rPr>
              <a:t>OnDeck</a:t>
            </a:r>
            <a:r>
              <a:rPr lang="en-US" sz="3200" u="sng" dirty="0">
                <a:solidFill>
                  <a:srgbClr val="FF9900"/>
                </a:solidFill>
                <a:latin typeface="+mj-lt"/>
              </a:rPr>
              <a:t> App</a:t>
            </a:r>
          </a:p>
        </p:txBody>
      </p:sp>
      <p:sp>
        <p:nvSpPr>
          <p:cNvPr id="6" name="TextBox 5">
            <a:extLst>
              <a:ext uri="{FF2B5EF4-FFF2-40B4-BE49-F238E27FC236}">
                <a16:creationId xmlns:a16="http://schemas.microsoft.com/office/drawing/2014/main" id="{7331D497-FB8B-4DAF-B5CC-E12563162E55}"/>
              </a:ext>
            </a:extLst>
          </p:cNvPr>
          <p:cNvSpPr txBox="1"/>
          <p:nvPr/>
        </p:nvSpPr>
        <p:spPr>
          <a:xfrm>
            <a:off x="1143000" y="1371600"/>
            <a:ext cx="6934200" cy="646331"/>
          </a:xfrm>
          <a:prstGeom prst="rect">
            <a:avLst/>
          </a:prstGeom>
          <a:noFill/>
        </p:spPr>
        <p:txBody>
          <a:bodyPr wrap="square" rtlCol="0">
            <a:spAutoFit/>
          </a:bodyPr>
          <a:lstStyle/>
          <a:p>
            <a:r>
              <a:rPr lang="en-US" dirty="0"/>
              <a:t>The </a:t>
            </a:r>
            <a:r>
              <a:rPr lang="en-US" dirty="0" err="1"/>
              <a:t>OnDeck</a:t>
            </a:r>
            <a:r>
              <a:rPr lang="en-US" dirty="0"/>
              <a:t> App allows you to sign up for events as a volunteer as well as register swimmers for events.</a:t>
            </a:r>
          </a:p>
        </p:txBody>
      </p:sp>
      <p:pic>
        <p:nvPicPr>
          <p:cNvPr id="7" name="Picture 6">
            <a:extLst>
              <a:ext uri="{FF2B5EF4-FFF2-40B4-BE49-F238E27FC236}">
                <a16:creationId xmlns:a16="http://schemas.microsoft.com/office/drawing/2014/main" id="{3F2B30AA-F7DF-5866-98B2-FE3FFE5EDD49}"/>
              </a:ext>
            </a:extLst>
          </p:cNvPr>
          <p:cNvPicPr>
            <a:picLocks noChangeAspect="1"/>
          </p:cNvPicPr>
          <p:nvPr/>
        </p:nvPicPr>
        <p:blipFill>
          <a:blip r:embed="rId2"/>
          <a:stretch>
            <a:fillRect/>
          </a:stretch>
        </p:blipFill>
        <p:spPr>
          <a:xfrm>
            <a:off x="5105400" y="2286000"/>
            <a:ext cx="1840831" cy="3886200"/>
          </a:xfrm>
          <a:prstGeom prst="rect">
            <a:avLst/>
          </a:prstGeom>
        </p:spPr>
      </p:pic>
      <p:pic>
        <p:nvPicPr>
          <p:cNvPr id="9" name="Picture 8">
            <a:extLst>
              <a:ext uri="{FF2B5EF4-FFF2-40B4-BE49-F238E27FC236}">
                <a16:creationId xmlns:a16="http://schemas.microsoft.com/office/drawing/2014/main" id="{4D4176EC-0A4D-D864-65D0-E2EE473D96F2}"/>
              </a:ext>
            </a:extLst>
          </p:cNvPr>
          <p:cNvPicPr>
            <a:picLocks noChangeAspect="1"/>
          </p:cNvPicPr>
          <p:nvPr/>
        </p:nvPicPr>
        <p:blipFill>
          <a:blip r:embed="rId3"/>
          <a:stretch>
            <a:fillRect/>
          </a:stretch>
        </p:blipFill>
        <p:spPr>
          <a:xfrm>
            <a:off x="1828800" y="2286000"/>
            <a:ext cx="1840831" cy="3886199"/>
          </a:xfrm>
          <a:prstGeom prst="rect">
            <a:avLst/>
          </a:prstGeom>
        </p:spPr>
      </p:pic>
    </p:spTree>
    <p:extLst>
      <p:ext uri="{BB962C8B-B14F-4D97-AF65-F5344CB8AC3E}">
        <p14:creationId xmlns:p14="http://schemas.microsoft.com/office/powerpoint/2010/main" val="1755877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EBAB2-B615-4B97-8FD8-250BDA326D5C}"/>
              </a:ext>
            </a:extLst>
          </p:cNvPr>
          <p:cNvSpPr>
            <a:spLocks noGrp="1"/>
          </p:cNvSpPr>
          <p:nvPr>
            <p:ph type="title"/>
          </p:nvPr>
        </p:nvSpPr>
        <p:spPr>
          <a:xfrm>
            <a:off x="457200" y="533400"/>
            <a:ext cx="8229600" cy="1295400"/>
          </a:xfrm>
        </p:spPr>
        <p:txBody>
          <a:bodyPr>
            <a:normAutofit fontScale="90000"/>
          </a:bodyPr>
          <a:lstStyle/>
          <a:p>
            <a:pPr algn="ctr"/>
            <a:r>
              <a:rPr lang="en-US" sz="3600" u="sng" dirty="0">
                <a:solidFill>
                  <a:srgbClr val="FF9900"/>
                </a:solidFill>
              </a:rPr>
              <a:t>Dive Team</a:t>
            </a:r>
            <a:r>
              <a:rPr lang="en-US" dirty="0"/>
              <a:t/>
            </a:r>
            <a:br>
              <a:rPr lang="en-US" dirty="0"/>
            </a:br>
            <a:endParaRPr lang="en-US" dirty="0"/>
          </a:p>
        </p:txBody>
      </p:sp>
      <p:sp>
        <p:nvSpPr>
          <p:cNvPr id="3" name="Content Placeholder 2">
            <a:extLst>
              <a:ext uri="{FF2B5EF4-FFF2-40B4-BE49-F238E27FC236}">
                <a16:creationId xmlns:a16="http://schemas.microsoft.com/office/drawing/2014/main" id="{2C56D41A-653D-4A95-9DB7-F225AC5AB6EE}"/>
              </a:ext>
            </a:extLst>
          </p:cNvPr>
          <p:cNvSpPr>
            <a:spLocks noGrp="1"/>
          </p:cNvSpPr>
          <p:nvPr>
            <p:ph idx="1"/>
          </p:nvPr>
        </p:nvSpPr>
        <p:spPr>
          <a:xfrm>
            <a:off x="457200" y="1524000"/>
            <a:ext cx="8229600" cy="4389120"/>
          </a:xfrm>
        </p:spPr>
        <p:txBody>
          <a:bodyPr/>
          <a:lstStyle/>
          <a:p>
            <a:r>
              <a:rPr lang="en-US" sz="2400" dirty="0"/>
              <a:t>Boys &amp; Girls- 3 Age Divisions in each</a:t>
            </a:r>
          </a:p>
          <a:p>
            <a:r>
              <a:rPr lang="en-US" sz="2400" dirty="0" smtClean="0"/>
              <a:t>Friday </a:t>
            </a:r>
            <a:r>
              <a:rPr lang="en-US" sz="2400" dirty="0"/>
              <a:t>Evening Meets</a:t>
            </a:r>
          </a:p>
          <a:p>
            <a:r>
              <a:rPr lang="en-US" sz="2400" dirty="0"/>
              <a:t>Always looking for new members!</a:t>
            </a:r>
          </a:p>
        </p:txBody>
      </p:sp>
      <p:sp>
        <p:nvSpPr>
          <p:cNvPr id="5" name="Slide Number Placeholder 4">
            <a:extLst>
              <a:ext uri="{FF2B5EF4-FFF2-40B4-BE49-F238E27FC236}">
                <a16:creationId xmlns:a16="http://schemas.microsoft.com/office/drawing/2014/main" id="{A593CA31-F03D-3C84-C18C-4EA30D77CFC9}"/>
              </a:ext>
            </a:extLst>
          </p:cNvPr>
          <p:cNvSpPr>
            <a:spLocks noGrp="1"/>
          </p:cNvSpPr>
          <p:nvPr>
            <p:ph type="sldNum" sz="quarter" idx="12"/>
          </p:nvPr>
        </p:nvSpPr>
        <p:spPr/>
        <p:txBody>
          <a:bodyPr/>
          <a:lstStyle/>
          <a:p>
            <a:fld id="{372BBDF8-4F11-4363-823B-FDDE3E012A2F}" type="slidenum">
              <a:rPr lang="en-US" smtClean="0"/>
              <a:pPr/>
              <a:t>19</a:t>
            </a:fld>
            <a:endParaRPr lang="en-US" dirty="0"/>
          </a:p>
        </p:txBody>
      </p:sp>
    </p:spTree>
    <p:extLst>
      <p:ext uri="{BB962C8B-B14F-4D97-AF65-F5344CB8AC3E}">
        <p14:creationId xmlns:p14="http://schemas.microsoft.com/office/powerpoint/2010/main" val="1423791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85800" y="1828800"/>
            <a:ext cx="7772400" cy="2554545"/>
          </a:xfrm>
          <a:prstGeom prst="rect">
            <a:avLst/>
          </a:prstGeom>
          <a:noFill/>
        </p:spPr>
        <p:txBody>
          <a:bodyPr wrap="square" rtlCol="0">
            <a:spAutoFit/>
          </a:bodyPr>
          <a:lstStyle/>
          <a:p>
            <a:pPr algn="ctr"/>
            <a:r>
              <a:rPr lang="en-US" sz="3200" dirty="0"/>
              <a:t>Perkiomen Valley Aquatic Club’s mission is to develop and enhance competitive swimming and diving skills, to help athletes reach individual goals and to promote teamwork and sportsmanship.</a:t>
            </a:r>
          </a:p>
        </p:txBody>
      </p:sp>
      <p:sp>
        <p:nvSpPr>
          <p:cNvPr id="8" name="TextBox 7"/>
          <p:cNvSpPr txBox="1"/>
          <p:nvPr/>
        </p:nvSpPr>
        <p:spPr>
          <a:xfrm>
            <a:off x="1638300" y="990600"/>
            <a:ext cx="5867400" cy="584775"/>
          </a:xfrm>
          <a:prstGeom prst="rect">
            <a:avLst/>
          </a:prstGeom>
          <a:noFill/>
        </p:spPr>
        <p:txBody>
          <a:bodyPr wrap="square" rtlCol="0">
            <a:spAutoFit/>
          </a:bodyPr>
          <a:lstStyle/>
          <a:p>
            <a:pPr algn="ctr"/>
            <a:r>
              <a:rPr lang="en-US" sz="3200" u="sng" dirty="0">
                <a:solidFill>
                  <a:srgbClr val="FF9900"/>
                </a:solidFill>
                <a:latin typeface="Arial" pitchFamily="34" charset="0"/>
                <a:cs typeface="Arial" pitchFamily="34" charset="0"/>
              </a:rPr>
              <a:t>Mission Statement</a:t>
            </a:r>
          </a:p>
        </p:txBody>
      </p:sp>
      <p:sp>
        <p:nvSpPr>
          <p:cNvPr id="3" name="Slide Number Placeholder 2">
            <a:extLst>
              <a:ext uri="{FF2B5EF4-FFF2-40B4-BE49-F238E27FC236}">
                <a16:creationId xmlns:a16="http://schemas.microsoft.com/office/drawing/2014/main" id="{809018B6-A50C-E177-249C-075C8D20EA0C}"/>
              </a:ext>
            </a:extLst>
          </p:cNvPr>
          <p:cNvSpPr>
            <a:spLocks noGrp="1"/>
          </p:cNvSpPr>
          <p:nvPr>
            <p:ph type="sldNum" sz="quarter" idx="12"/>
          </p:nvPr>
        </p:nvSpPr>
        <p:spPr/>
        <p:txBody>
          <a:bodyPr/>
          <a:lstStyle/>
          <a:p>
            <a:fld id="{372BBDF8-4F11-4363-823B-FDDE3E012A2F}" type="slidenum">
              <a:rPr lang="en-US" smtClean="0"/>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305800" cy="551688"/>
          </a:xfrm>
        </p:spPr>
        <p:txBody>
          <a:bodyPr>
            <a:normAutofit/>
          </a:bodyPr>
          <a:lstStyle/>
          <a:p>
            <a:pPr algn="ctr"/>
            <a:r>
              <a:rPr lang="en-US" sz="3200" u="sng" dirty="0">
                <a:solidFill>
                  <a:srgbClr val="FF9900"/>
                </a:solidFill>
              </a:rPr>
              <a:t>Practice Groups</a:t>
            </a:r>
          </a:p>
        </p:txBody>
      </p:sp>
      <p:sp>
        <p:nvSpPr>
          <p:cNvPr id="3" name="TextBox 2"/>
          <p:cNvSpPr txBox="1"/>
          <p:nvPr/>
        </p:nvSpPr>
        <p:spPr>
          <a:xfrm>
            <a:off x="228600" y="1524000"/>
            <a:ext cx="8763000" cy="5062924"/>
          </a:xfrm>
          <a:prstGeom prst="rect">
            <a:avLst/>
          </a:prstGeom>
          <a:noFill/>
        </p:spPr>
        <p:txBody>
          <a:bodyPr wrap="square" rtlCol="0">
            <a:spAutoFit/>
          </a:bodyPr>
          <a:lstStyle/>
          <a:p>
            <a:pPr>
              <a:spcAft>
                <a:spcPts val="600"/>
              </a:spcAft>
              <a:buSzPct val="125000"/>
              <a:buFont typeface="Arial" pitchFamily="34" charset="0"/>
              <a:buChar char="•"/>
            </a:pPr>
            <a:r>
              <a:rPr lang="en-US" sz="2400" dirty="0"/>
              <a:t>Groups based on ability/swimmers needs.</a:t>
            </a:r>
          </a:p>
          <a:p>
            <a:pPr>
              <a:spcAft>
                <a:spcPts val="600"/>
              </a:spcAft>
              <a:buSzPct val="125000"/>
              <a:buFont typeface="Arial" pitchFamily="34" charset="0"/>
              <a:buChar char="•"/>
            </a:pPr>
            <a:r>
              <a:rPr lang="en-US" sz="2400" dirty="0"/>
              <a:t> Practice groups are determined by coaches!</a:t>
            </a:r>
          </a:p>
          <a:p>
            <a:pPr lvl="1">
              <a:spcAft>
                <a:spcPts val="600"/>
              </a:spcAft>
              <a:buFont typeface="Wingdings" pitchFamily="2" charset="2"/>
              <a:buChar char="ü"/>
            </a:pPr>
            <a:r>
              <a:rPr lang="en-US" sz="2400" dirty="0"/>
              <a:t>Evaluations will run for the first two weeks of practice so the coaches can best place your swimmer in the correct practice group. All questions regarding groups should be directed to the head coach.</a:t>
            </a:r>
          </a:p>
          <a:p>
            <a:pPr lvl="1">
              <a:spcAft>
                <a:spcPts val="600"/>
              </a:spcAft>
              <a:buFont typeface="Wingdings" pitchFamily="2" charset="2"/>
              <a:buChar char="ü"/>
            </a:pPr>
            <a:r>
              <a:rPr lang="en-US" sz="2400" dirty="0"/>
              <a:t>Group Lists are available/updated on website</a:t>
            </a:r>
          </a:p>
          <a:p>
            <a:pPr lvl="1">
              <a:spcAft>
                <a:spcPts val="600"/>
              </a:spcAft>
              <a:buFont typeface="Wingdings" pitchFamily="2" charset="2"/>
              <a:buChar char="ü"/>
            </a:pPr>
            <a:r>
              <a:rPr lang="en-US" sz="2400" dirty="0"/>
              <a:t>Coaches will reevaluate as season progresses, change groups     as needed.</a:t>
            </a:r>
          </a:p>
          <a:p>
            <a:pPr>
              <a:spcAft>
                <a:spcPts val="600"/>
              </a:spcAft>
              <a:buFont typeface="Arial" pitchFamily="34" charset="0"/>
              <a:buChar char="•"/>
            </a:pPr>
            <a:r>
              <a:rPr lang="en-US" sz="2400" dirty="0"/>
              <a:t>Swimmer's practice with their assigned group</a:t>
            </a:r>
          </a:p>
          <a:p>
            <a:pPr lvl="1">
              <a:spcAft>
                <a:spcPts val="600"/>
              </a:spcAft>
              <a:buFont typeface="Wingdings" pitchFamily="2" charset="2"/>
              <a:buChar char="ü"/>
            </a:pPr>
            <a:r>
              <a:rPr lang="en-US" sz="2400" dirty="0"/>
              <a:t>No practice hopping</a:t>
            </a:r>
          </a:p>
          <a:p>
            <a:endParaRPr lang="en-US" sz="2400" dirty="0"/>
          </a:p>
        </p:txBody>
      </p:sp>
      <p:sp>
        <p:nvSpPr>
          <p:cNvPr id="6" name="Slide Number Placeholder 5">
            <a:extLst>
              <a:ext uri="{FF2B5EF4-FFF2-40B4-BE49-F238E27FC236}">
                <a16:creationId xmlns:a16="http://schemas.microsoft.com/office/drawing/2014/main" id="{34BB5D6A-B165-0C35-E0D8-C8AC8E826633}"/>
              </a:ext>
            </a:extLst>
          </p:cNvPr>
          <p:cNvSpPr>
            <a:spLocks noGrp="1"/>
          </p:cNvSpPr>
          <p:nvPr>
            <p:ph type="sldNum" sz="quarter" idx="12"/>
          </p:nvPr>
        </p:nvSpPr>
        <p:spPr/>
        <p:txBody>
          <a:bodyPr/>
          <a:lstStyle/>
          <a:p>
            <a:fld id="{372BBDF8-4F11-4363-823B-FDDE3E012A2F}" type="slidenum">
              <a:rPr lang="en-US" smtClean="0"/>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305800" cy="704088"/>
          </a:xfrm>
        </p:spPr>
        <p:txBody>
          <a:bodyPr>
            <a:normAutofit/>
          </a:bodyPr>
          <a:lstStyle/>
          <a:p>
            <a:pPr algn="ctr"/>
            <a:r>
              <a:rPr lang="en-US" sz="3200" u="sng" dirty="0">
                <a:solidFill>
                  <a:srgbClr val="FF9900"/>
                </a:solidFill>
              </a:rPr>
              <a:t>Practice Expectations</a:t>
            </a:r>
          </a:p>
        </p:txBody>
      </p:sp>
      <p:sp>
        <p:nvSpPr>
          <p:cNvPr id="3" name="TextBox 2"/>
          <p:cNvSpPr txBox="1"/>
          <p:nvPr/>
        </p:nvSpPr>
        <p:spPr>
          <a:xfrm>
            <a:off x="533400" y="1524000"/>
            <a:ext cx="8001000" cy="4308872"/>
          </a:xfrm>
          <a:prstGeom prst="rect">
            <a:avLst/>
          </a:prstGeom>
          <a:noFill/>
        </p:spPr>
        <p:txBody>
          <a:bodyPr wrap="square" rtlCol="0">
            <a:spAutoFit/>
          </a:bodyPr>
          <a:lstStyle/>
          <a:p>
            <a:pPr>
              <a:spcAft>
                <a:spcPts val="600"/>
              </a:spcAft>
              <a:buFont typeface="Arial" pitchFamily="34" charset="0"/>
              <a:buChar char="•"/>
            </a:pPr>
            <a:r>
              <a:rPr lang="en-US" sz="2400" dirty="0"/>
              <a:t>Attend at least ½ of all scheduled practices</a:t>
            </a:r>
          </a:p>
          <a:p>
            <a:pPr>
              <a:spcAft>
                <a:spcPts val="600"/>
              </a:spcAft>
              <a:buFont typeface="Arial" pitchFamily="34" charset="0"/>
              <a:buChar char="•"/>
            </a:pPr>
            <a:r>
              <a:rPr lang="en-US" sz="2400" dirty="0"/>
              <a:t>Parents </a:t>
            </a:r>
            <a:r>
              <a:rPr lang="en-US" sz="2400" b="1" i="1" dirty="0"/>
              <a:t>do not </a:t>
            </a:r>
            <a:r>
              <a:rPr lang="en-US" sz="2400" dirty="0"/>
              <a:t>need to notify coaches if their swimmer is missing practice unless it will be multiple times</a:t>
            </a:r>
          </a:p>
          <a:p>
            <a:pPr>
              <a:buFont typeface="Arial" pitchFamily="34" charset="0"/>
              <a:buChar char="•"/>
            </a:pPr>
            <a:r>
              <a:rPr lang="en-US" sz="2400" dirty="0"/>
              <a:t>More practices a swimmer attends, the more they will get out of the program</a:t>
            </a:r>
          </a:p>
          <a:p>
            <a:pPr>
              <a:buFont typeface="Arial" pitchFamily="34" charset="0"/>
              <a:buChar char="•"/>
            </a:pPr>
            <a:r>
              <a:rPr lang="en-US" sz="2400" dirty="0"/>
              <a:t>Arrive on time to practice.  </a:t>
            </a:r>
          </a:p>
          <a:p>
            <a:pPr>
              <a:buFont typeface="Arial" pitchFamily="34" charset="0"/>
              <a:buChar char="•"/>
            </a:pPr>
            <a:r>
              <a:rPr lang="en-US" sz="2400" dirty="0"/>
              <a:t>Pay attention to coaches</a:t>
            </a:r>
          </a:p>
          <a:p>
            <a:pPr>
              <a:buFont typeface="Arial" pitchFamily="34" charset="0"/>
              <a:buChar char="•"/>
            </a:pPr>
            <a:r>
              <a:rPr lang="en-US" sz="2400" dirty="0"/>
              <a:t>Listen to directions (no heads underwater)</a:t>
            </a:r>
          </a:p>
          <a:p>
            <a:pPr>
              <a:buFont typeface="Arial" pitchFamily="34" charset="0"/>
              <a:buChar char="•"/>
            </a:pPr>
            <a:r>
              <a:rPr lang="en-US" sz="2400" dirty="0"/>
              <a:t>No goofing off</a:t>
            </a:r>
          </a:p>
          <a:p>
            <a:pPr>
              <a:buFont typeface="Arial" pitchFamily="34" charset="0"/>
              <a:buChar char="•"/>
            </a:pPr>
            <a:r>
              <a:rPr lang="en-US" sz="2400" dirty="0" smtClean="0"/>
              <a:t>Respect </a:t>
            </a:r>
            <a:r>
              <a:rPr lang="en-US" sz="2400" dirty="0"/>
              <a:t>teammates</a:t>
            </a:r>
          </a:p>
          <a:p>
            <a:endParaRPr lang="en-US" sz="2400" dirty="0"/>
          </a:p>
        </p:txBody>
      </p:sp>
      <p:sp>
        <p:nvSpPr>
          <p:cNvPr id="6" name="Slide Number Placeholder 5">
            <a:extLst>
              <a:ext uri="{FF2B5EF4-FFF2-40B4-BE49-F238E27FC236}">
                <a16:creationId xmlns:a16="http://schemas.microsoft.com/office/drawing/2014/main" id="{72C34AF5-A55A-CB79-694C-FAB0443E4C2A}"/>
              </a:ext>
            </a:extLst>
          </p:cNvPr>
          <p:cNvSpPr>
            <a:spLocks noGrp="1"/>
          </p:cNvSpPr>
          <p:nvPr>
            <p:ph type="sldNum" sz="quarter" idx="12"/>
          </p:nvPr>
        </p:nvSpPr>
        <p:spPr/>
        <p:txBody>
          <a:bodyPr/>
          <a:lstStyle/>
          <a:p>
            <a:fld id="{372BBDF8-4F11-4363-823B-FDDE3E012A2F}" type="slidenum">
              <a:rPr lang="en-US" smtClean="0"/>
              <a:pPr/>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83464"/>
            <a:ext cx="8305800" cy="554736"/>
          </a:xfrm>
        </p:spPr>
        <p:txBody>
          <a:bodyPr>
            <a:normAutofit/>
          </a:bodyPr>
          <a:lstStyle/>
          <a:p>
            <a:pPr algn="ctr"/>
            <a:r>
              <a:rPr lang="en-US" sz="3200" u="sng" dirty="0">
                <a:solidFill>
                  <a:srgbClr val="FF9900"/>
                </a:solidFill>
              </a:rPr>
              <a:t>Practice Etiquette: Athletes</a:t>
            </a:r>
          </a:p>
        </p:txBody>
      </p:sp>
      <p:sp>
        <p:nvSpPr>
          <p:cNvPr id="3" name="TextBox 2"/>
          <p:cNvSpPr txBox="1"/>
          <p:nvPr/>
        </p:nvSpPr>
        <p:spPr>
          <a:xfrm>
            <a:off x="457200" y="990600"/>
            <a:ext cx="8382000" cy="5139869"/>
          </a:xfrm>
          <a:prstGeom prst="rect">
            <a:avLst/>
          </a:prstGeom>
          <a:noFill/>
        </p:spPr>
        <p:txBody>
          <a:bodyPr wrap="square" rtlCol="0">
            <a:spAutoFit/>
          </a:bodyPr>
          <a:lstStyle/>
          <a:p>
            <a:pPr>
              <a:spcAft>
                <a:spcPts val="1200"/>
              </a:spcAft>
              <a:buFont typeface="Arial" pitchFamily="34" charset="0"/>
              <a:buChar char="•"/>
            </a:pPr>
            <a:r>
              <a:rPr lang="en-US" sz="2000" dirty="0"/>
              <a:t>Arrive on </a:t>
            </a:r>
            <a:r>
              <a:rPr lang="en-US" sz="2000" dirty="0" smtClean="0"/>
              <a:t>time to be behind the lane when practice begins.</a:t>
            </a:r>
            <a:endParaRPr lang="en-US" sz="2000" dirty="0"/>
          </a:p>
          <a:p>
            <a:pPr>
              <a:spcAft>
                <a:spcPts val="1200"/>
              </a:spcAft>
              <a:buFont typeface="Arial" pitchFamily="34" charset="0"/>
              <a:buChar char="•"/>
            </a:pPr>
            <a:r>
              <a:rPr lang="en-US" sz="2000" dirty="0"/>
              <a:t>No Glass on the Pool Deck, ever!</a:t>
            </a:r>
          </a:p>
          <a:p>
            <a:pPr>
              <a:spcAft>
                <a:spcPts val="1200"/>
              </a:spcAft>
              <a:buFont typeface="Arial" pitchFamily="34" charset="0"/>
              <a:buChar char="•"/>
            </a:pPr>
            <a:r>
              <a:rPr lang="en-US" sz="2000" dirty="0"/>
              <a:t>Please do not drop your swimmer off at practice </a:t>
            </a:r>
            <a:r>
              <a:rPr lang="en-US" sz="2000" dirty="0" smtClean="0"/>
              <a:t>without ensuring </a:t>
            </a:r>
            <a:r>
              <a:rPr lang="en-US" sz="2000" dirty="0"/>
              <a:t>there is a coach present.  </a:t>
            </a:r>
          </a:p>
          <a:p>
            <a:pPr lvl="1">
              <a:spcAft>
                <a:spcPts val="600"/>
              </a:spcAft>
              <a:buFont typeface="Wingdings" pitchFamily="2" charset="2"/>
              <a:buChar char="ü"/>
            </a:pPr>
            <a:r>
              <a:rPr lang="en-US" sz="1600" dirty="0"/>
              <a:t>It is </a:t>
            </a:r>
            <a:r>
              <a:rPr lang="en-US" sz="1600" i="1" dirty="0"/>
              <a:t>highly </a:t>
            </a:r>
            <a:r>
              <a:rPr lang="en-US" sz="1600" dirty="0"/>
              <a:t>recommended you walk your swimmer into the building.</a:t>
            </a:r>
          </a:p>
          <a:p>
            <a:pPr lvl="1">
              <a:spcAft>
                <a:spcPts val="600"/>
              </a:spcAft>
              <a:buFont typeface="Wingdings" pitchFamily="2" charset="2"/>
              <a:buChar char="ü"/>
            </a:pPr>
            <a:r>
              <a:rPr lang="en-US" sz="1600" dirty="0"/>
              <a:t>10&amp; Under parents are expected to stay at practices for safety reason</a:t>
            </a:r>
          </a:p>
          <a:p>
            <a:pPr>
              <a:spcAft>
                <a:spcPts val="600"/>
              </a:spcAft>
              <a:buFont typeface="Arial" pitchFamily="34" charset="0"/>
              <a:buChar char="•"/>
            </a:pPr>
            <a:r>
              <a:rPr lang="en-US" sz="2000" dirty="0"/>
              <a:t>P</a:t>
            </a:r>
            <a:r>
              <a:rPr lang="en-US" sz="2000" dirty="0" smtClean="0"/>
              <a:t>ractice </a:t>
            </a:r>
            <a:r>
              <a:rPr lang="en-US" sz="2000" dirty="0"/>
              <a:t>groups </a:t>
            </a:r>
            <a:r>
              <a:rPr lang="en-US" sz="2000" dirty="0" smtClean="0"/>
              <a:t>waits </a:t>
            </a:r>
            <a:r>
              <a:rPr lang="en-US" sz="2000" dirty="0"/>
              <a:t>in the </a:t>
            </a:r>
            <a:r>
              <a:rPr lang="en-US" sz="2000" dirty="0" smtClean="0"/>
              <a:t>hallway </a:t>
            </a:r>
            <a:r>
              <a:rPr lang="en-US" sz="2000" dirty="0"/>
              <a:t>until a coach instructs them to </a:t>
            </a:r>
            <a:r>
              <a:rPr lang="en-US" sz="2000" dirty="0" smtClean="0"/>
              <a:t>enter the pool. </a:t>
            </a:r>
            <a:endParaRPr lang="en-US" sz="2000" dirty="0"/>
          </a:p>
          <a:p>
            <a:pPr lvl="1">
              <a:spcAft>
                <a:spcPts val="600"/>
              </a:spcAft>
              <a:buFont typeface="Wingdings" pitchFamily="2" charset="2"/>
              <a:buChar char="ü"/>
            </a:pPr>
            <a:r>
              <a:rPr lang="en-US" sz="1600" dirty="0"/>
              <a:t>Please </a:t>
            </a:r>
            <a:r>
              <a:rPr lang="en-US" sz="1600" dirty="0" smtClean="0"/>
              <a:t>be aware of divers when applicable.</a:t>
            </a:r>
            <a:endParaRPr lang="en-US" sz="1600" dirty="0"/>
          </a:p>
          <a:p>
            <a:pPr>
              <a:spcAft>
                <a:spcPts val="600"/>
              </a:spcAft>
              <a:buFont typeface="Arial" pitchFamily="34" charset="0"/>
              <a:buChar char="•"/>
            </a:pPr>
            <a:r>
              <a:rPr lang="en-US" sz="2000" dirty="0"/>
              <a:t>Please respect that we are </a:t>
            </a:r>
            <a:r>
              <a:rPr lang="en-US" sz="2000" i="1" dirty="0"/>
              <a:t>guests </a:t>
            </a:r>
            <a:r>
              <a:rPr lang="en-US" sz="2000" dirty="0"/>
              <a:t>of the School District:</a:t>
            </a:r>
          </a:p>
          <a:p>
            <a:pPr lvl="1">
              <a:spcAft>
                <a:spcPts val="600"/>
              </a:spcAft>
              <a:buFont typeface="Wingdings" pitchFamily="2" charset="2"/>
              <a:buChar char="ü"/>
            </a:pPr>
            <a:r>
              <a:rPr lang="en-US" sz="2000" dirty="0"/>
              <a:t> </a:t>
            </a:r>
            <a:r>
              <a:rPr lang="en-US" sz="1600" dirty="0"/>
              <a:t>keep noise down in hallways</a:t>
            </a:r>
          </a:p>
          <a:p>
            <a:pPr lvl="1">
              <a:spcAft>
                <a:spcPts val="600"/>
              </a:spcAft>
              <a:buFont typeface="Wingdings" pitchFamily="2" charset="2"/>
              <a:buChar char="ü"/>
            </a:pPr>
            <a:r>
              <a:rPr lang="en-US" sz="1600" dirty="0"/>
              <a:t> no playing or running in the hallways</a:t>
            </a:r>
          </a:p>
          <a:p>
            <a:pPr lvl="1">
              <a:spcAft>
                <a:spcPts val="600"/>
              </a:spcAft>
              <a:buFont typeface="Wingdings" pitchFamily="2" charset="2"/>
              <a:buChar char="ü"/>
            </a:pPr>
            <a:r>
              <a:rPr lang="en-US" sz="1600" dirty="0"/>
              <a:t> no changing in the hallways and please clean up after yourself</a:t>
            </a:r>
          </a:p>
          <a:p>
            <a:pPr>
              <a:buFont typeface="Arial" pitchFamily="34" charset="0"/>
              <a:buChar char="•"/>
            </a:pPr>
            <a:endParaRPr lang="en-US" dirty="0"/>
          </a:p>
        </p:txBody>
      </p:sp>
      <p:sp>
        <p:nvSpPr>
          <p:cNvPr id="5" name="Slide Number Placeholder 4">
            <a:extLst>
              <a:ext uri="{FF2B5EF4-FFF2-40B4-BE49-F238E27FC236}">
                <a16:creationId xmlns:a16="http://schemas.microsoft.com/office/drawing/2014/main" id="{B165E3DF-B997-2B25-03D6-1FB036CFFF70}"/>
              </a:ext>
            </a:extLst>
          </p:cNvPr>
          <p:cNvSpPr>
            <a:spLocks noGrp="1"/>
          </p:cNvSpPr>
          <p:nvPr>
            <p:ph type="sldNum" sz="quarter" idx="12"/>
          </p:nvPr>
        </p:nvSpPr>
        <p:spPr/>
        <p:txBody>
          <a:bodyPr/>
          <a:lstStyle/>
          <a:p>
            <a:fld id="{372BBDF8-4F11-4363-823B-FDDE3E012A2F}" type="slidenum">
              <a:rPr lang="en-US" smtClean="0"/>
              <a:pPr/>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475488"/>
          </a:xfrm>
        </p:spPr>
        <p:txBody>
          <a:bodyPr>
            <a:noAutofit/>
          </a:bodyPr>
          <a:lstStyle/>
          <a:p>
            <a:pPr algn="ctr"/>
            <a:r>
              <a:rPr lang="en-US" sz="3200" u="sng" dirty="0">
                <a:solidFill>
                  <a:srgbClr val="FF9900"/>
                </a:solidFill>
              </a:rPr>
              <a:t>Practice Etiquette-Parents</a:t>
            </a:r>
          </a:p>
        </p:txBody>
      </p:sp>
      <p:sp>
        <p:nvSpPr>
          <p:cNvPr id="3" name="Content Placeholder 2"/>
          <p:cNvSpPr>
            <a:spLocks noGrp="1"/>
          </p:cNvSpPr>
          <p:nvPr>
            <p:ph idx="1"/>
          </p:nvPr>
        </p:nvSpPr>
        <p:spPr>
          <a:xfrm>
            <a:off x="457200" y="1447800"/>
            <a:ext cx="8229600" cy="4389120"/>
          </a:xfrm>
        </p:spPr>
        <p:txBody>
          <a:bodyPr>
            <a:normAutofit lnSpcReduction="10000"/>
          </a:bodyPr>
          <a:lstStyle/>
          <a:p>
            <a:pPr>
              <a:spcAft>
                <a:spcPts val="600"/>
              </a:spcAft>
              <a:buClr>
                <a:schemeClr val="tx1"/>
              </a:buClr>
            </a:pPr>
            <a:r>
              <a:rPr lang="en-US" dirty="0"/>
              <a:t>Parents are permitted to attend all practices, however, participation from the stands </a:t>
            </a:r>
            <a:r>
              <a:rPr lang="en-US" u="sng" dirty="0"/>
              <a:t>IS NOT </a:t>
            </a:r>
            <a:r>
              <a:rPr lang="en-US" dirty="0"/>
              <a:t>permitted.</a:t>
            </a:r>
          </a:p>
          <a:p>
            <a:pPr>
              <a:spcAft>
                <a:spcPts val="600"/>
              </a:spcAft>
              <a:buClr>
                <a:schemeClr val="tx1"/>
              </a:buClr>
            </a:pPr>
            <a:r>
              <a:rPr lang="en-US" dirty="0"/>
              <a:t>At no time should a parent be on the pool deck during practice.</a:t>
            </a:r>
          </a:p>
          <a:p>
            <a:pPr>
              <a:spcAft>
                <a:spcPts val="600"/>
              </a:spcAft>
              <a:buClr>
                <a:schemeClr val="tx1"/>
              </a:buClr>
            </a:pPr>
            <a:r>
              <a:rPr lang="en-US" dirty="0"/>
              <a:t>Please refrain from coaching your swimmer from the stands.</a:t>
            </a:r>
          </a:p>
          <a:p>
            <a:pPr>
              <a:spcAft>
                <a:spcPts val="600"/>
              </a:spcAft>
              <a:buClr>
                <a:schemeClr val="tx1"/>
              </a:buClr>
            </a:pPr>
            <a:r>
              <a:rPr lang="en-US" dirty="0"/>
              <a:t>Please remember to treat all our coaches, volunteers, other parents  and athletes with respect.</a:t>
            </a:r>
          </a:p>
          <a:p>
            <a:pPr>
              <a:spcAft>
                <a:spcPts val="600"/>
              </a:spcAft>
              <a:buClr>
                <a:schemeClr val="tx1"/>
              </a:buClr>
            </a:pPr>
            <a:r>
              <a:rPr lang="en-US" dirty="0"/>
              <a:t>NO FOOD/DRINK in pool balcony or </a:t>
            </a:r>
            <a:r>
              <a:rPr lang="en-US" dirty="0" smtClean="0"/>
              <a:t>deck – AND NEVER ANY GLASS in balcony/pool</a:t>
            </a:r>
            <a:endParaRPr lang="en-US" dirty="0"/>
          </a:p>
          <a:p>
            <a:endParaRPr lang="en-US" dirty="0"/>
          </a:p>
        </p:txBody>
      </p:sp>
      <p:sp>
        <p:nvSpPr>
          <p:cNvPr id="5" name="Slide Number Placeholder 4">
            <a:extLst>
              <a:ext uri="{FF2B5EF4-FFF2-40B4-BE49-F238E27FC236}">
                <a16:creationId xmlns:a16="http://schemas.microsoft.com/office/drawing/2014/main" id="{2773EC60-A348-6CFA-676E-F9D2A9254597}"/>
              </a:ext>
            </a:extLst>
          </p:cNvPr>
          <p:cNvSpPr>
            <a:spLocks noGrp="1"/>
          </p:cNvSpPr>
          <p:nvPr>
            <p:ph type="sldNum" sz="quarter" idx="12"/>
          </p:nvPr>
        </p:nvSpPr>
        <p:spPr/>
        <p:txBody>
          <a:bodyPr/>
          <a:lstStyle/>
          <a:p>
            <a:fld id="{372BBDF8-4F11-4363-823B-FDDE3E012A2F}" type="slidenum">
              <a:rPr lang="en-US" smtClean="0"/>
              <a:pPr/>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229600" cy="551688"/>
          </a:xfrm>
        </p:spPr>
        <p:txBody>
          <a:bodyPr>
            <a:normAutofit/>
          </a:bodyPr>
          <a:lstStyle/>
          <a:p>
            <a:pPr algn="ctr"/>
            <a:r>
              <a:rPr lang="en-US" sz="3200" u="sng" dirty="0">
                <a:solidFill>
                  <a:srgbClr val="FF9900"/>
                </a:solidFill>
              </a:rPr>
              <a:t>Dual Meets</a:t>
            </a:r>
          </a:p>
        </p:txBody>
      </p:sp>
      <p:sp>
        <p:nvSpPr>
          <p:cNvPr id="3" name="Content Placeholder 2"/>
          <p:cNvSpPr>
            <a:spLocks noGrp="1"/>
          </p:cNvSpPr>
          <p:nvPr>
            <p:ph idx="1"/>
          </p:nvPr>
        </p:nvSpPr>
        <p:spPr>
          <a:xfrm>
            <a:off x="457200" y="1237488"/>
            <a:ext cx="8229600" cy="5087112"/>
          </a:xfrm>
        </p:spPr>
        <p:txBody>
          <a:bodyPr/>
          <a:lstStyle/>
          <a:p>
            <a:pPr>
              <a:spcAft>
                <a:spcPts val="600"/>
              </a:spcAft>
              <a:buClr>
                <a:schemeClr val="tx1"/>
              </a:buClr>
            </a:pPr>
            <a:r>
              <a:rPr lang="en-US" sz="2400" dirty="0"/>
              <a:t>Take place on Fridays (diving) and Saturdays (swimming); there are 7 throughout the year.</a:t>
            </a:r>
          </a:p>
          <a:p>
            <a:pPr>
              <a:spcAft>
                <a:spcPts val="600"/>
              </a:spcAft>
              <a:buClr>
                <a:schemeClr val="tx1"/>
              </a:buClr>
            </a:pPr>
            <a:r>
              <a:rPr lang="en-US" sz="2400" dirty="0"/>
              <a:t>Meet attendance is important. One missing swimmer can affect the outcome of the meet.</a:t>
            </a:r>
          </a:p>
          <a:p>
            <a:pPr lvl="1">
              <a:spcAft>
                <a:spcPts val="600"/>
              </a:spcAft>
              <a:buClr>
                <a:schemeClr val="tx1"/>
              </a:buClr>
              <a:buFont typeface="Wingdings" pitchFamily="2" charset="2"/>
              <a:buChar char="ü"/>
            </a:pPr>
            <a:r>
              <a:rPr lang="en-US" sz="2200" dirty="0"/>
              <a:t>Parents MUST [Accept/Decline] via Team Unify by Tuesday (midnight), the week of the meet.</a:t>
            </a:r>
          </a:p>
          <a:p>
            <a:pPr lvl="1">
              <a:spcAft>
                <a:spcPts val="600"/>
              </a:spcAft>
              <a:buClr>
                <a:schemeClr val="tx1"/>
              </a:buClr>
              <a:buFont typeface="Wingdings" pitchFamily="2" charset="2"/>
              <a:buChar char="ü"/>
            </a:pPr>
            <a:endParaRPr lang="en-US" sz="2200" dirty="0"/>
          </a:p>
          <a:p>
            <a:pPr>
              <a:buNone/>
            </a:pPr>
            <a:endParaRPr lang="en-US" dirty="0"/>
          </a:p>
        </p:txBody>
      </p:sp>
      <p:sp>
        <p:nvSpPr>
          <p:cNvPr id="6" name="Slide Number Placeholder 5">
            <a:extLst>
              <a:ext uri="{FF2B5EF4-FFF2-40B4-BE49-F238E27FC236}">
                <a16:creationId xmlns:a16="http://schemas.microsoft.com/office/drawing/2014/main" id="{20D8294B-51E7-2C73-0DEE-8A8DAE6CCE2B}"/>
              </a:ext>
            </a:extLst>
          </p:cNvPr>
          <p:cNvSpPr>
            <a:spLocks noGrp="1"/>
          </p:cNvSpPr>
          <p:nvPr>
            <p:ph type="sldNum" sz="quarter" idx="12"/>
          </p:nvPr>
        </p:nvSpPr>
        <p:spPr/>
        <p:txBody>
          <a:bodyPr/>
          <a:lstStyle/>
          <a:p>
            <a:fld id="{372BBDF8-4F11-4363-823B-FDDE3E012A2F}" type="slidenum">
              <a:rPr lang="en-US" smtClean="0"/>
              <a:pPr/>
              <a:t>24</a:t>
            </a:fld>
            <a:endParaRPr lang="en-US" dirty="0"/>
          </a:p>
        </p:txBody>
      </p:sp>
      <p:pic>
        <p:nvPicPr>
          <p:cNvPr id="8" name="Picture 7">
            <a:extLst>
              <a:ext uri="{FF2B5EF4-FFF2-40B4-BE49-F238E27FC236}">
                <a16:creationId xmlns:a16="http://schemas.microsoft.com/office/drawing/2014/main" id="{02C3D9B7-6BD9-F84E-4199-FC617E717995}"/>
              </a:ext>
            </a:extLst>
          </p:cNvPr>
          <p:cNvPicPr>
            <a:picLocks noChangeAspect="1"/>
          </p:cNvPicPr>
          <p:nvPr/>
        </p:nvPicPr>
        <p:blipFill>
          <a:blip r:embed="rId3"/>
          <a:stretch>
            <a:fillRect/>
          </a:stretch>
        </p:blipFill>
        <p:spPr>
          <a:xfrm>
            <a:off x="2514600" y="4038600"/>
            <a:ext cx="4004775" cy="2163734"/>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05800" cy="704088"/>
          </a:xfrm>
        </p:spPr>
        <p:txBody>
          <a:bodyPr>
            <a:normAutofit/>
          </a:bodyPr>
          <a:lstStyle/>
          <a:p>
            <a:pPr algn="ctr"/>
            <a:r>
              <a:rPr lang="en-US" sz="3200" u="sng" dirty="0">
                <a:solidFill>
                  <a:srgbClr val="FF9900"/>
                </a:solidFill>
              </a:rPr>
              <a:t>Dual Meet Etiquette</a:t>
            </a:r>
          </a:p>
        </p:txBody>
      </p:sp>
      <p:sp>
        <p:nvSpPr>
          <p:cNvPr id="3" name="TextBox 2"/>
          <p:cNvSpPr txBox="1"/>
          <p:nvPr/>
        </p:nvSpPr>
        <p:spPr>
          <a:xfrm>
            <a:off x="381000" y="1164134"/>
            <a:ext cx="8763000" cy="5247590"/>
          </a:xfrm>
          <a:prstGeom prst="rect">
            <a:avLst/>
          </a:prstGeom>
          <a:noFill/>
        </p:spPr>
        <p:txBody>
          <a:bodyPr wrap="square" rtlCol="0">
            <a:spAutoFit/>
          </a:bodyPr>
          <a:lstStyle/>
          <a:p>
            <a:pPr>
              <a:spcBef>
                <a:spcPts val="0"/>
              </a:spcBef>
              <a:spcAft>
                <a:spcPts val="1200"/>
              </a:spcAft>
              <a:buFont typeface="Arial" pitchFamily="34" charset="0"/>
              <a:buChar char="•"/>
            </a:pPr>
            <a:r>
              <a:rPr lang="en-US" sz="2400" dirty="0"/>
              <a:t>Coaches spend roughly 5-10 hours /week preparing line-ups</a:t>
            </a:r>
          </a:p>
          <a:p>
            <a:pPr lvl="1">
              <a:buFont typeface="Wingdings" pitchFamily="2" charset="2"/>
              <a:buChar char="ü"/>
            </a:pPr>
            <a:r>
              <a:rPr lang="en-US" sz="2000" dirty="0"/>
              <a:t>[Accept/Decline] your athlete by Tuesday night</a:t>
            </a:r>
          </a:p>
          <a:p>
            <a:pPr lvl="1">
              <a:buFont typeface="Wingdings" pitchFamily="2" charset="2"/>
              <a:buChar char="ü"/>
            </a:pPr>
            <a:r>
              <a:rPr lang="en-US" sz="2000" dirty="0" smtClean="0"/>
              <a:t>No-shows </a:t>
            </a:r>
            <a:r>
              <a:rPr lang="en-US" sz="2000" dirty="0"/>
              <a:t>on day of meet affect the entire team</a:t>
            </a:r>
          </a:p>
          <a:p>
            <a:pPr lvl="1">
              <a:buFont typeface="Wingdings" pitchFamily="2" charset="2"/>
              <a:buChar char="ü"/>
            </a:pPr>
            <a:r>
              <a:rPr lang="en-US" sz="2000" dirty="0"/>
              <a:t>One change may affect up to 10 swims. </a:t>
            </a:r>
          </a:p>
          <a:p>
            <a:pPr lvl="1">
              <a:buFont typeface="Wingdings" pitchFamily="2" charset="2"/>
              <a:buChar char="ü"/>
            </a:pPr>
            <a:r>
              <a:rPr lang="en-US" sz="2000" dirty="0"/>
              <a:t>Last minute absences  - email </a:t>
            </a:r>
            <a:r>
              <a:rPr lang="en-US" sz="2000" dirty="0" smtClean="0"/>
              <a:t>Mitchell ASAP</a:t>
            </a:r>
            <a:endParaRPr lang="en-US" sz="2000" dirty="0"/>
          </a:p>
          <a:p>
            <a:pPr>
              <a:spcBef>
                <a:spcPts val="0"/>
              </a:spcBef>
              <a:spcAft>
                <a:spcPts val="600"/>
              </a:spcAft>
              <a:buFont typeface="Arial" pitchFamily="34" charset="0"/>
              <a:buChar char="•"/>
            </a:pPr>
            <a:r>
              <a:rPr lang="en-US" sz="2400" dirty="0"/>
              <a:t>Be courteous</a:t>
            </a:r>
          </a:p>
          <a:p>
            <a:pPr>
              <a:spcBef>
                <a:spcPts val="0"/>
              </a:spcBef>
              <a:spcAft>
                <a:spcPts val="600"/>
              </a:spcAft>
              <a:buFont typeface="Arial" pitchFamily="34" charset="0"/>
              <a:buChar char="•"/>
            </a:pPr>
            <a:r>
              <a:rPr lang="en-US" sz="2400" dirty="0"/>
              <a:t>Arrive 30 minutes before warm-up </a:t>
            </a:r>
          </a:p>
          <a:p>
            <a:pPr>
              <a:spcBef>
                <a:spcPts val="0"/>
              </a:spcBef>
              <a:spcAft>
                <a:spcPts val="600"/>
              </a:spcAft>
              <a:buFont typeface="Arial" pitchFamily="34" charset="0"/>
              <a:buChar char="•"/>
            </a:pPr>
            <a:r>
              <a:rPr lang="en-US" sz="2400" dirty="0"/>
              <a:t>Great sportsmanship </a:t>
            </a:r>
          </a:p>
          <a:p>
            <a:pPr>
              <a:spcBef>
                <a:spcPts val="0"/>
              </a:spcBef>
              <a:spcAft>
                <a:spcPts val="600"/>
              </a:spcAft>
              <a:buFont typeface="Arial" pitchFamily="34" charset="0"/>
              <a:buChar char="•"/>
            </a:pPr>
            <a:r>
              <a:rPr lang="en-US" sz="2400" dirty="0"/>
              <a:t>Shake hands after every race</a:t>
            </a:r>
          </a:p>
          <a:p>
            <a:pPr>
              <a:spcBef>
                <a:spcPts val="0"/>
              </a:spcBef>
              <a:spcAft>
                <a:spcPts val="600"/>
              </a:spcAft>
              <a:buFont typeface="Arial" pitchFamily="34" charset="0"/>
              <a:buChar char="•"/>
            </a:pPr>
            <a:r>
              <a:rPr lang="en-US" sz="2400" dirty="0"/>
              <a:t>Wait until everyone is finished before getting out of the water</a:t>
            </a:r>
          </a:p>
          <a:p>
            <a:pPr>
              <a:spcBef>
                <a:spcPts val="0"/>
              </a:spcBef>
              <a:spcAft>
                <a:spcPts val="600"/>
              </a:spcAft>
              <a:buFont typeface="Arial" pitchFamily="34" charset="0"/>
              <a:buChar char="•"/>
            </a:pPr>
            <a:r>
              <a:rPr lang="en-US" sz="2400" b="1" dirty="0"/>
              <a:t>Stay in the team area</a:t>
            </a:r>
            <a:r>
              <a:rPr lang="en-US" sz="2400" dirty="0"/>
              <a:t>.  Cheer on your teammates!</a:t>
            </a:r>
          </a:p>
          <a:p>
            <a:pPr>
              <a:spcBef>
                <a:spcPts val="0"/>
              </a:spcBef>
              <a:spcAft>
                <a:spcPts val="600"/>
              </a:spcAft>
              <a:buFont typeface="Arial" pitchFamily="34" charset="0"/>
              <a:buChar char="•"/>
            </a:pPr>
            <a:r>
              <a:rPr lang="en-US" sz="2400" dirty="0"/>
              <a:t>No Soda! Water or Gatorade please!</a:t>
            </a:r>
          </a:p>
          <a:p>
            <a:endParaRPr lang="en-US" dirty="0"/>
          </a:p>
        </p:txBody>
      </p:sp>
      <p:sp>
        <p:nvSpPr>
          <p:cNvPr id="6" name="Slide Number Placeholder 5">
            <a:extLst>
              <a:ext uri="{FF2B5EF4-FFF2-40B4-BE49-F238E27FC236}">
                <a16:creationId xmlns:a16="http://schemas.microsoft.com/office/drawing/2014/main" id="{8A7B98D0-137C-3C2E-2DFB-2137161ADF0B}"/>
              </a:ext>
            </a:extLst>
          </p:cNvPr>
          <p:cNvSpPr>
            <a:spLocks noGrp="1"/>
          </p:cNvSpPr>
          <p:nvPr>
            <p:ph type="sldNum" sz="quarter" idx="12"/>
          </p:nvPr>
        </p:nvSpPr>
        <p:spPr/>
        <p:txBody>
          <a:bodyPr/>
          <a:lstStyle/>
          <a:p>
            <a:fld id="{372BBDF8-4F11-4363-823B-FDDE3E012A2F}" type="slidenum">
              <a:rPr lang="en-US" smtClean="0"/>
              <a:pPr/>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pPr algn="ctr"/>
            <a:r>
              <a:rPr lang="en-US" sz="3200" u="sng" dirty="0">
                <a:solidFill>
                  <a:srgbClr val="FF9900"/>
                </a:solidFill>
              </a:rPr>
              <a:t>Invitational Meets</a:t>
            </a:r>
          </a:p>
        </p:txBody>
      </p:sp>
      <p:sp>
        <p:nvSpPr>
          <p:cNvPr id="3" name="Content Placeholder 2"/>
          <p:cNvSpPr>
            <a:spLocks noGrp="1"/>
          </p:cNvSpPr>
          <p:nvPr>
            <p:ph idx="1"/>
          </p:nvPr>
        </p:nvSpPr>
        <p:spPr>
          <a:xfrm>
            <a:off x="304800" y="1295400"/>
            <a:ext cx="8229600" cy="4389120"/>
          </a:xfrm>
        </p:spPr>
        <p:txBody>
          <a:bodyPr>
            <a:normAutofit fontScale="92500"/>
          </a:bodyPr>
          <a:lstStyle/>
          <a:p>
            <a:pPr>
              <a:buClr>
                <a:schemeClr val="tx1"/>
              </a:buClr>
              <a:buFont typeface="Arial" pitchFamily="34" charset="0"/>
              <a:buChar char="•"/>
            </a:pPr>
            <a:r>
              <a:rPr lang="en-US" dirty="0"/>
              <a:t>Optional meets.</a:t>
            </a:r>
          </a:p>
          <a:p>
            <a:pPr>
              <a:buClr>
                <a:schemeClr val="tx1"/>
              </a:buClr>
              <a:buFont typeface="Arial" pitchFamily="34" charset="0"/>
              <a:buChar char="•"/>
            </a:pPr>
            <a:r>
              <a:rPr lang="en-US" dirty="0"/>
              <a:t>Typically held on Sundays.</a:t>
            </a:r>
          </a:p>
          <a:p>
            <a:pPr>
              <a:buClr>
                <a:schemeClr val="tx1"/>
              </a:buClr>
              <a:buFont typeface="Arial" pitchFamily="34" charset="0"/>
              <a:buChar char="•"/>
            </a:pPr>
            <a:r>
              <a:rPr lang="en-US" dirty="0"/>
              <a:t>Pay to swim.  Additional, small ($5 fee/event) fee.</a:t>
            </a:r>
          </a:p>
          <a:p>
            <a:pPr>
              <a:buClr>
                <a:schemeClr val="tx1"/>
              </a:buClr>
              <a:buFont typeface="Arial" pitchFamily="34" charset="0"/>
              <a:buChar char="•"/>
            </a:pPr>
            <a:r>
              <a:rPr lang="en-US" dirty="0"/>
              <a:t>PVAC Coaches attend these meets.  </a:t>
            </a:r>
          </a:p>
          <a:p>
            <a:pPr lvl="1">
              <a:buClr>
                <a:schemeClr val="tx1"/>
              </a:buClr>
              <a:buFont typeface="Wingdings" pitchFamily="2" charset="2"/>
              <a:buChar char="ü"/>
            </a:pPr>
            <a:r>
              <a:rPr lang="en-US" dirty="0"/>
              <a:t>Season registration fees include the cost of coaches attending these meets, provided 5 or more swimmers register.</a:t>
            </a:r>
          </a:p>
          <a:p>
            <a:pPr>
              <a:buClr>
                <a:schemeClr val="tx1"/>
              </a:buClr>
              <a:buFont typeface="Arial" pitchFamily="34" charset="0"/>
              <a:buChar char="•"/>
            </a:pPr>
            <a:r>
              <a:rPr lang="en-US" dirty="0"/>
              <a:t>Great Opportunity to:</a:t>
            </a:r>
          </a:p>
          <a:p>
            <a:pPr lvl="1">
              <a:buClr>
                <a:schemeClr val="tx1"/>
              </a:buClr>
              <a:buFont typeface="Wingdings" pitchFamily="2" charset="2"/>
              <a:buChar char="ü"/>
            </a:pPr>
            <a:r>
              <a:rPr lang="en-US" dirty="0"/>
              <a:t>Swim something new</a:t>
            </a:r>
          </a:p>
          <a:p>
            <a:pPr lvl="1">
              <a:buClr>
                <a:schemeClr val="tx1"/>
              </a:buClr>
              <a:buFont typeface="Wingdings" pitchFamily="2" charset="2"/>
              <a:buChar char="ü"/>
            </a:pPr>
            <a:r>
              <a:rPr lang="en-US" dirty="0"/>
              <a:t>Gain experience competing</a:t>
            </a:r>
          </a:p>
          <a:p>
            <a:pPr lvl="1">
              <a:buClr>
                <a:schemeClr val="tx1"/>
              </a:buClr>
              <a:buFont typeface="Wingdings" pitchFamily="2" charset="2"/>
              <a:buChar char="ü"/>
            </a:pPr>
            <a:r>
              <a:rPr lang="en-US" dirty="0"/>
              <a:t>Post a time (league champs)</a:t>
            </a:r>
          </a:p>
          <a:p>
            <a:endParaRPr lang="en-US" dirty="0"/>
          </a:p>
        </p:txBody>
      </p:sp>
      <p:sp>
        <p:nvSpPr>
          <p:cNvPr id="6" name="Slide Number Placeholder 5">
            <a:extLst>
              <a:ext uri="{FF2B5EF4-FFF2-40B4-BE49-F238E27FC236}">
                <a16:creationId xmlns:a16="http://schemas.microsoft.com/office/drawing/2014/main" id="{36F5F4A4-0299-03FF-F99E-E50FA12B3922}"/>
              </a:ext>
            </a:extLst>
          </p:cNvPr>
          <p:cNvSpPr>
            <a:spLocks noGrp="1"/>
          </p:cNvSpPr>
          <p:nvPr>
            <p:ph type="sldNum" sz="quarter" idx="12"/>
          </p:nvPr>
        </p:nvSpPr>
        <p:spPr/>
        <p:txBody>
          <a:bodyPr/>
          <a:lstStyle/>
          <a:p>
            <a:fld id="{372BBDF8-4F11-4363-823B-FDDE3E012A2F}" type="slidenum">
              <a:rPr lang="en-US" smtClean="0"/>
              <a:pPr/>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0429"/>
            <a:ext cx="8229600" cy="762000"/>
          </a:xfrm>
        </p:spPr>
        <p:txBody>
          <a:bodyPr>
            <a:normAutofit/>
          </a:bodyPr>
          <a:lstStyle/>
          <a:p>
            <a:pPr algn="ctr"/>
            <a:r>
              <a:rPr lang="en-US" sz="3200" u="sng" dirty="0">
                <a:solidFill>
                  <a:srgbClr val="FF9900"/>
                </a:solidFill>
              </a:rPr>
              <a:t>Dual Meet Schedule</a:t>
            </a:r>
          </a:p>
        </p:txBody>
      </p:sp>
      <p:sp>
        <p:nvSpPr>
          <p:cNvPr id="5" name="Slide Number Placeholder 4">
            <a:extLst>
              <a:ext uri="{FF2B5EF4-FFF2-40B4-BE49-F238E27FC236}">
                <a16:creationId xmlns:a16="http://schemas.microsoft.com/office/drawing/2014/main" id="{F1D4FB5F-9D1B-7013-0148-AB8B55BFC353}"/>
              </a:ext>
            </a:extLst>
          </p:cNvPr>
          <p:cNvSpPr>
            <a:spLocks noGrp="1"/>
          </p:cNvSpPr>
          <p:nvPr>
            <p:ph type="sldNum" sz="quarter" idx="12"/>
          </p:nvPr>
        </p:nvSpPr>
        <p:spPr/>
        <p:txBody>
          <a:bodyPr/>
          <a:lstStyle/>
          <a:p>
            <a:fld id="{372BBDF8-4F11-4363-823B-FDDE3E012A2F}" type="slidenum">
              <a:rPr lang="en-US" smtClean="0"/>
              <a:pPr/>
              <a:t>27</a:t>
            </a:fld>
            <a:endParaRPr lang="en-US" dirty="0"/>
          </a:p>
        </p:txBody>
      </p:sp>
      <p:graphicFrame>
        <p:nvGraphicFramePr>
          <p:cNvPr id="4" name="Table 5">
            <a:extLst>
              <a:ext uri="{FF2B5EF4-FFF2-40B4-BE49-F238E27FC236}">
                <a16:creationId xmlns:a16="http://schemas.microsoft.com/office/drawing/2014/main" id="{F7645C6C-287F-37C1-7362-79FF311B3370}"/>
              </a:ext>
            </a:extLst>
          </p:cNvPr>
          <p:cNvGraphicFramePr>
            <a:graphicFrameLocks noGrp="1"/>
          </p:cNvGraphicFramePr>
          <p:nvPr>
            <p:extLst>
              <p:ext uri="{D42A27DB-BD31-4B8C-83A1-F6EECF244321}">
                <p14:modId xmlns:p14="http://schemas.microsoft.com/office/powerpoint/2010/main" val="1707268911"/>
              </p:ext>
            </p:extLst>
          </p:nvPr>
        </p:nvGraphicFramePr>
        <p:xfrm>
          <a:off x="571500" y="1526878"/>
          <a:ext cx="8001000" cy="4023360"/>
        </p:xfrm>
        <a:graphic>
          <a:graphicData uri="http://schemas.openxmlformats.org/drawingml/2006/table">
            <a:tbl>
              <a:tblPr firstRow="1" bandRow="1">
                <a:tableStyleId>{5C22544A-7EE6-4342-B048-85BDC9FD1C3A}</a:tableStyleId>
              </a:tblPr>
              <a:tblGrid>
                <a:gridCol w="2000250">
                  <a:extLst>
                    <a:ext uri="{9D8B030D-6E8A-4147-A177-3AD203B41FA5}">
                      <a16:colId xmlns:a16="http://schemas.microsoft.com/office/drawing/2014/main" val="2798491264"/>
                    </a:ext>
                  </a:extLst>
                </a:gridCol>
                <a:gridCol w="2000250">
                  <a:extLst>
                    <a:ext uri="{9D8B030D-6E8A-4147-A177-3AD203B41FA5}">
                      <a16:colId xmlns:a16="http://schemas.microsoft.com/office/drawing/2014/main" val="236350436"/>
                    </a:ext>
                  </a:extLst>
                </a:gridCol>
                <a:gridCol w="2000250">
                  <a:extLst>
                    <a:ext uri="{9D8B030D-6E8A-4147-A177-3AD203B41FA5}">
                      <a16:colId xmlns:a16="http://schemas.microsoft.com/office/drawing/2014/main" val="524479622"/>
                    </a:ext>
                  </a:extLst>
                </a:gridCol>
                <a:gridCol w="2000250">
                  <a:extLst>
                    <a:ext uri="{9D8B030D-6E8A-4147-A177-3AD203B41FA5}">
                      <a16:colId xmlns:a16="http://schemas.microsoft.com/office/drawing/2014/main" val="318348795"/>
                    </a:ext>
                  </a:extLst>
                </a:gridCol>
              </a:tblGrid>
              <a:tr h="310910">
                <a:tc>
                  <a:txBody>
                    <a:bodyPr/>
                    <a:lstStyle/>
                    <a:p>
                      <a:pPr algn="ctr"/>
                      <a:r>
                        <a:rPr lang="en-US" dirty="0"/>
                        <a:t>Diving (Fridays)</a:t>
                      </a:r>
                    </a:p>
                  </a:txBody>
                  <a:tcPr/>
                </a:tc>
                <a:tc gridSpan="3">
                  <a:txBody>
                    <a:bodyPr/>
                    <a:lstStyle/>
                    <a:p>
                      <a:pPr algn="ctr"/>
                      <a:r>
                        <a:rPr lang="en-US" dirty="0"/>
                        <a:t>Swimming (Saturdays)</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946264813"/>
                  </a:ext>
                </a:extLst>
              </a:tr>
              <a:tr h="310910">
                <a:tc gridSpan="4">
                  <a:txBody>
                    <a:bodyPr/>
                    <a:lstStyle/>
                    <a:p>
                      <a:pPr algn="ctr"/>
                      <a:r>
                        <a:rPr lang="en-US" dirty="0"/>
                        <a:t>Regular Season</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326244231"/>
                  </a:ext>
                </a:extLst>
              </a:tr>
              <a:tr h="310910">
                <a:tc>
                  <a:txBody>
                    <a:bodyPr/>
                    <a:lstStyle/>
                    <a:p>
                      <a:r>
                        <a:rPr lang="en-US" dirty="0" smtClean="0"/>
                        <a:t>1 - @NPAC</a:t>
                      </a:r>
                      <a:endParaRPr lang="en-US" dirty="0"/>
                    </a:p>
                  </a:txBody>
                  <a:tcPr/>
                </a:tc>
                <a:tc>
                  <a:txBody>
                    <a:bodyPr/>
                    <a:lstStyle/>
                    <a:p>
                      <a:r>
                        <a:rPr lang="en-US" dirty="0"/>
                        <a:t>11/04</a:t>
                      </a:r>
                    </a:p>
                  </a:txBody>
                  <a:tcPr/>
                </a:tc>
                <a:tc>
                  <a:txBody>
                    <a:bodyPr/>
                    <a:lstStyle/>
                    <a:p>
                      <a:r>
                        <a:rPr lang="en-US" dirty="0"/>
                        <a:t>vs. </a:t>
                      </a:r>
                      <a:r>
                        <a:rPr lang="en-US" dirty="0" smtClean="0"/>
                        <a:t>CBST</a:t>
                      </a:r>
                      <a:endParaRPr lang="en-US" dirty="0"/>
                    </a:p>
                  </a:txBody>
                  <a:tcPr/>
                </a:tc>
                <a:tc>
                  <a:txBody>
                    <a:bodyPr/>
                    <a:lstStyle/>
                    <a:p>
                      <a:r>
                        <a:rPr lang="en-US" dirty="0" smtClean="0"/>
                        <a:t>G(H), B(A)</a:t>
                      </a:r>
                      <a:endParaRPr lang="en-US" dirty="0"/>
                    </a:p>
                  </a:txBody>
                  <a:tcPr/>
                </a:tc>
                <a:extLst>
                  <a:ext uri="{0D108BD9-81ED-4DB2-BD59-A6C34878D82A}">
                    <a16:rowId xmlns:a16="http://schemas.microsoft.com/office/drawing/2014/main" val="1583627633"/>
                  </a:ext>
                </a:extLst>
              </a:tr>
              <a:tr h="310910">
                <a:tc>
                  <a:txBody>
                    <a:bodyPr/>
                    <a:lstStyle/>
                    <a:p>
                      <a:r>
                        <a:rPr lang="en-US" dirty="0" smtClean="0"/>
                        <a:t>2</a:t>
                      </a:r>
                      <a:r>
                        <a:rPr lang="en-US" baseline="0" dirty="0" smtClean="0"/>
                        <a:t> – vs. DCAA/HH</a:t>
                      </a:r>
                      <a:endParaRPr lang="en-US" dirty="0"/>
                    </a:p>
                  </a:txBody>
                  <a:tcPr/>
                </a:tc>
                <a:tc>
                  <a:txBody>
                    <a:bodyPr/>
                    <a:lstStyle/>
                    <a:p>
                      <a:r>
                        <a:rPr lang="en-US" dirty="0"/>
                        <a:t>11/11</a:t>
                      </a:r>
                    </a:p>
                  </a:txBody>
                  <a:tcPr/>
                </a:tc>
                <a:tc>
                  <a:txBody>
                    <a:bodyPr/>
                    <a:lstStyle/>
                    <a:p>
                      <a:r>
                        <a:rPr lang="en-US" dirty="0"/>
                        <a:t>vs. </a:t>
                      </a:r>
                      <a:r>
                        <a:rPr lang="en-US" dirty="0" smtClean="0"/>
                        <a:t>SOUD</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G(H), B(A)</a:t>
                      </a:r>
                    </a:p>
                  </a:txBody>
                  <a:tcPr/>
                </a:tc>
                <a:extLst>
                  <a:ext uri="{0D108BD9-81ED-4DB2-BD59-A6C34878D82A}">
                    <a16:rowId xmlns:a16="http://schemas.microsoft.com/office/drawing/2014/main" val="341750386"/>
                  </a:ext>
                </a:extLst>
              </a:tr>
              <a:tr h="310910">
                <a:tc>
                  <a:txBody>
                    <a:bodyPr/>
                    <a:lstStyle/>
                    <a:p>
                      <a:r>
                        <a:rPr lang="en-US" dirty="0" smtClean="0"/>
                        <a:t>3</a:t>
                      </a:r>
                      <a:r>
                        <a:rPr lang="en-US" baseline="0" dirty="0" smtClean="0"/>
                        <a:t> - @CR</a:t>
                      </a:r>
                      <a:endParaRPr lang="en-US" dirty="0"/>
                    </a:p>
                  </a:txBody>
                  <a:tcPr/>
                </a:tc>
                <a:tc>
                  <a:txBody>
                    <a:bodyPr/>
                    <a:lstStyle/>
                    <a:p>
                      <a:r>
                        <a:rPr lang="en-US" dirty="0"/>
                        <a:t>11/18</a:t>
                      </a:r>
                    </a:p>
                  </a:txBody>
                  <a:tcPr/>
                </a:tc>
                <a:tc>
                  <a:txBody>
                    <a:bodyPr/>
                    <a:lstStyle/>
                    <a:p>
                      <a:r>
                        <a:rPr lang="en-US" dirty="0" smtClean="0"/>
                        <a:t>vs.PR</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G(A), B(H)</a:t>
                      </a:r>
                    </a:p>
                  </a:txBody>
                  <a:tcPr/>
                </a:tc>
                <a:extLst>
                  <a:ext uri="{0D108BD9-81ED-4DB2-BD59-A6C34878D82A}">
                    <a16:rowId xmlns:a16="http://schemas.microsoft.com/office/drawing/2014/main" val="3936885878"/>
                  </a:ext>
                </a:extLst>
              </a:tr>
              <a:tr h="310910">
                <a:tc>
                  <a:txBody>
                    <a:bodyPr/>
                    <a:lstStyle/>
                    <a:p>
                      <a:r>
                        <a:rPr lang="en-US" dirty="0" smtClean="0"/>
                        <a:t>4</a:t>
                      </a:r>
                      <a:r>
                        <a:rPr lang="en-US" baseline="0" dirty="0" smtClean="0"/>
                        <a:t> – vs. SAC/CBST</a:t>
                      </a:r>
                      <a:endParaRPr lang="en-US" dirty="0"/>
                    </a:p>
                  </a:txBody>
                  <a:tcPr/>
                </a:tc>
                <a:tc>
                  <a:txBody>
                    <a:bodyPr/>
                    <a:lstStyle/>
                    <a:p>
                      <a:r>
                        <a:rPr lang="en-US" dirty="0"/>
                        <a:t>12/02</a:t>
                      </a:r>
                    </a:p>
                  </a:txBody>
                  <a:tcPr/>
                </a:tc>
                <a:tc>
                  <a:txBody>
                    <a:bodyPr/>
                    <a:lstStyle/>
                    <a:p>
                      <a:r>
                        <a:rPr lang="en-US" dirty="0"/>
                        <a:t>vs</a:t>
                      </a:r>
                      <a:r>
                        <a:rPr lang="en-US" dirty="0" smtClean="0"/>
                        <a:t>.</a:t>
                      </a:r>
                      <a:r>
                        <a:rPr lang="en-US" baseline="0" dirty="0" smtClean="0"/>
                        <a:t> MAC</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G(A), B(H)</a:t>
                      </a:r>
                      <a:endParaRPr lang="en-US" dirty="0"/>
                    </a:p>
                  </a:txBody>
                  <a:tcPr/>
                </a:tc>
                <a:extLst>
                  <a:ext uri="{0D108BD9-81ED-4DB2-BD59-A6C34878D82A}">
                    <a16:rowId xmlns:a16="http://schemas.microsoft.com/office/drawing/2014/main" val="2941735128"/>
                  </a:ext>
                </a:extLst>
              </a:tr>
              <a:tr h="310910">
                <a:tc>
                  <a:txBody>
                    <a:bodyPr/>
                    <a:lstStyle/>
                    <a:p>
                      <a:r>
                        <a:rPr lang="en-US" dirty="0" smtClean="0"/>
                        <a:t>5</a:t>
                      </a:r>
                      <a:r>
                        <a:rPr lang="en-US" baseline="0" dirty="0" smtClean="0"/>
                        <a:t> – vs. MAC</a:t>
                      </a:r>
                      <a:endParaRPr lang="en-US" dirty="0"/>
                    </a:p>
                  </a:txBody>
                  <a:tcPr/>
                </a:tc>
                <a:tc>
                  <a:txBody>
                    <a:bodyPr/>
                    <a:lstStyle/>
                    <a:p>
                      <a:r>
                        <a:rPr lang="en-US" dirty="0"/>
                        <a:t>12/09</a:t>
                      </a:r>
                    </a:p>
                  </a:txBody>
                  <a:tcPr/>
                </a:tc>
                <a:tc>
                  <a:txBody>
                    <a:bodyPr/>
                    <a:lstStyle/>
                    <a:p>
                      <a:r>
                        <a:rPr lang="en-US" dirty="0"/>
                        <a:t>vs</a:t>
                      </a:r>
                      <a:r>
                        <a:rPr lang="en-US" dirty="0" smtClean="0"/>
                        <a:t>.</a:t>
                      </a:r>
                      <a:r>
                        <a:rPr lang="en-US" baseline="0" dirty="0" smtClean="0"/>
                        <a:t> NPAC</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G(H), B(A)</a:t>
                      </a:r>
                      <a:endParaRPr lang="en-US" dirty="0"/>
                    </a:p>
                  </a:txBody>
                  <a:tcPr/>
                </a:tc>
                <a:extLst>
                  <a:ext uri="{0D108BD9-81ED-4DB2-BD59-A6C34878D82A}">
                    <a16:rowId xmlns:a16="http://schemas.microsoft.com/office/drawing/2014/main" val="3702122914"/>
                  </a:ext>
                </a:extLst>
              </a:tr>
              <a:tr h="310910">
                <a:tc>
                  <a:txBody>
                    <a:bodyPr/>
                    <a:lstStyle/>
                    <a:p>
                      <a:endParaRPr lang="en-US" dirty="0"/>
                    </a:p>
                  </a:txBody>
                  <a:tcPr/>
                </a:tc>
                <a:tc>
                  <a:txBody>
                    <a:bodyPr/>
                    <a:lstStyle/>
                    <a:p>
                      <a:r>
                        <a:rPr lang="en-US" dirty="0" smtClean="0"/>
                        <a:t>12/16</a:t>
                      </a:r>
                      <a:endParaRPr lang="en-US" dirty="0"/>
                    </a:p>
                  </a:txBody>
                  <a:tcPr/>
                </a:tc>
                <a:tc>
                  <a:txBody>
                    <a:bodyPr/>
                    <a:lstStyle/>
                    <a:p>
                      <a:r>
                        <a:rPr lang="en-US" dirty="0" smtClean="0"/>
                        <a:t>Make-up date</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extLst>
                  <a:ext uri="{0D108BD9-81ED-4DB2-BD59-A6C34878D82A}">
                    <a16:rowId xmlns:a16="http://schemas.microsoft.com/office/drawing/2014/main" val="2242530175"/>
                  </a:ext>
                </a:extLst>
              </a:tr>
              <a:tr h="310910">
                <a:tc gridSpan="4">
                  <a:txBody>
                    <a:bodyPr/>
                    <a:lstStyle/>
                    <a:p>
                      <a:pPr algn="ctr"/>
                      <a:r>
                        <a:rPr lang="en-US" dirty="0"/>
                        <a:t>Finals and Champs</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901725721"/>
                  </a:ext>
                </a:extLst>
              </a:tr>
              <a:tr h="310910">
                <a:tc>
                  <a:txBody>
                    <a:bodyPr/>
                    <a:lstStyle/>
                    <a:p>
                      <a:r>
                        <a:rPr lang="en-US" dirty="0" smtClean="0"/>
                        <a:t>01/21 Champs</a:t>
                      </a:r>
                      <a:endParaRPr lang="en-US" dirty="0"/>
                    </a:p>
                  </a:txBody>
                  <a:tcPr/>
                </a:tc>
                <a:tc>
                  <a:txBody>
                    <a:bodyPr/>
                    <a:lstStyle/>
                    <a:p>
                      <a:r>
                        <a:rPr lang="en-US" dirty="0" smtClean="0"/>
                        <a:t>01/20-21</a:t>
                      </a:r>
                      <a:endParaRPr lang="en-US" dirty="0"/>
                    </a:p>
                  </a:txBody>
                  <a:tcPr/>
                </a:tc>
                <a:tc>
                  <a:txBody>
                    <a:bodyPr/>
                    <a:lstStyle/>
                    <a:p>
                      <a:r>
                        <a:rPr lang="en-US" dirty="0" smtClean="0"/>
                        <a:t>Division Champs</a:t>
                      </a:r>
                      <a:endParaRPr lang="en-US" dirty="0"/>
                    </a:p>
                  </a:txBody>
                  <a:tcPr/>
                </a:tc>
                <a:tc>
                  <a:txBody>
                    <a:bodyPr/>
                    <a:lstStyle/>
                    <a:p>
                      <a:r>
                        <a:rPr lang="en-US" dirty="0" smtClean="0"/>
                        <a:t>B</a:t>
                      </a:r>
                      <a:r>
                        <a:rPr lang="en-US" baseline="0" dirty="0" smtClean="0"/>
                        <a:t>@PR, G@SOUD</a:t>
                      </a:r>
                      <a:endParaRPr lang="en-US" dirty="0"/>
                    </a:p>
                  </a:txBody>
                  <a:tcPr/>
                </a:tc>
                <a:extLst>
                  <a:ext uri="{0D108BD9-81ED-4DB2-BD59-A6C34878D82A}">
                    <a16:rowId xmlns:a16="http://schemas.microsoft.com/office/drawing/2014/main" val="657287715"/>
                  </a:ext>
                </a:extLst>
              </a:tr>
              <a:tr h="310910">
                <a:tc>
                  <a:txBody>
                    <a:bodyPr/>
                    <a:lstStyle/>
                    <a:p>
                      <a:endParaRPr lang="en-US" dirty="0"/>
                    </a:p>
                  </a:txBody>
                  <a:tcPr/>
                </a:tc>
                <a:tc>
                  <a:txBody>
                    <a:bodyPr/>
                    <a:lstStyle/>
                    <a:p>
                      <a:r>
                        <a:rPr lang="en-US" dirty="0" smtClean="0"/>
                        <a:t>01/27-28</a:t>
                      </a:r>
                      <a:endParaRPr lang="en-US" dirty="0"/>
                    </a:p>
                  </a:txBody>
                  <a:tcPr/>
                </a:tc>
                <a:tc>
                  <a:txBody>
                    <a:bodyPr/>
                    <a:lstStyle/>
                    <a:p>
                      <a:r>
                        <a:rPr lang="en-US" dirty="0" smtClean="0"/>
                        <a:t>League</a:t>
                      </a:r>
                      <a:r>
                        <a:rPr lang="en-US" baseline="0" dirty="0" smtClean="0"/>
                        <a:t> Champs</a:t>
                      </a:r>
                      <a:endParaRPr lang="en-US" dirty="0"/>
                    </a:p>
                  </a:txBody>
                  <a:tcPr/>
                </a:tc>
                <a:tc>
                  <a:txBody>
                    <a:bodyPr/>
                    <a:lstStyle/>
                    <a:p>
                      <a:endParaRPr lang="en-US" dirty="0"/>
                    </a:p>
                  </a:txBody>
                  <a:tcPr/>
                </a:tc>
                <a:extLst>
                  <a:ext uri="{0D108BD9-81ED-4DB2-BD59-A6C34878D82A}">
                    <a16:rowId xmlns:a16="http://schemas.microsoft.com/office/drawing/2014/main" val="4023897380"/>
                  </a:ext>
                </a:extLst>
              </a:tr>
            </a:tbl>
          </a:graphicData>
        </a:graphic>
      </p:graphicFrame>
      <p:sp>
        <p:nvSpPr>
          <p:cNvPr id="8" name="TextBox 7">
            <a:extLst>
              <a:ext uri="{FF2B5EF4-FFF2-40B4-BE49-F238E27FC236}">
                <a16:creationId xmlns:a16="http://schemas.microsoft.com/office/drawing/2014/main" id="{6ED088EB-7FB9-D604-4006-1424460C68DB}"/>
              </a:ext>
            </a:extLst>
          </p:cNvPr>
          <p:cNvSpPr txBox="1"/>
          <p:nvPr/>
        </p:nvSpPr>
        <p:spPr>
          <a:xfrm>
            <a:off x="990600" y="880547"/>
            <a:ext cx="7162800" cy="646331"/>
          </a:xfrm>
          <a:prstGeom prst="rect">
            <a:avLst/>
          </a:prstGeom>
          <a:noFill/>
        </p:spPr>
        <p:txBody>
          <a:bodyPr wrap="square" rtlCol="0">
            <a:spAutoFit/>
          </a:bodyPr>
          <a:lstStyle/>
          <a:p>
            <a:r>
              <a:rPr lang="en-US" dirty="0"/>
              <a:t>Please check the calendar for the latest information. As of today, all dates provided are tentative and subject to change!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143000"/>
          </a:xfrm>
        </p:spPr>
        <p:txBody>
          <a:bodyPr>
            <a:normAutofit/>
          </a:bodyPr>
          <a:lstStyle/>
          <a:p>
            <a:pPr algn="ctr"/>
            <a:r>
              <a:rPr lang="en-US" sz="3200" u="sng" dirty="0">
                <a:solidFill>
                  <a:srgbClr val="FF9900"/>
                </a:solidFill>
              </a:rPr>
              <a:t>Invitational Schedule</a:t>
            </a:r>
          </a:p>
        </p:txBody>
      </p:sp>
      <p:sp>
        <p:nvSpPr>
          <p:cNvPr id="6" name="Slide Number Placeholder 5">
            <a:extLst>
              <a:ext uri="{FF2B5EF4-FFF2-40B4-BE49-F238E27FC236}">
                <a16:creationId xmlns:a16="http://schemas.microsoft.com/office/drawing/2014/main" id="{BE164F28-A455-4C4B-86EC-C25FB7D4DD5D}"/>
              </a:ext>
            </a:extLst>
          </p:cNvPr>
          <p:cNvSpPr>
            <a:spLocks noGrp="1"/>
          </p:cNvSpPr>
          <p:nvPr>
            <p:ph type="sldNum" sz="quarter" idx="12"/>
          </p:nvPr>
        </p:nvSpPr>
        <p:spPr/>
        <p:txBody>
          <a:bodyPr/>
          <a:lstStyle/>
          <a:p>
            <a:fld id="{372BBDF8-4F11-4363-823B-FDDE3E012A2F}" type="slidenum">
              <a:rPr lang="en-US" smtClean="0"/>
              <a:pPr/>
              <a:t>28</a:t>
            </a:fld>
            <a:endParaRPr lang="en-US" dirty="0"/>
          </a:p>
        </p:txBody>
      </p:sp>
      <p:graphicFrame>
        <p:nvGraphicFramePr>
          <p:cNvPr id="8" name="Table 8">
            <a:extLst>
              <a:ext uri="{FF2B5EF4-FFF2-40B4-BE49-F238E27FC236}">
                <a16:creationId xmlns:a16="http://schemas.microsoft.com/office/drawing/2014/main" id="{76B4BF73-4F1C-30DC-77FE-27637EBC3558}"/>
              </a:ext>
            </a:extLst>
          </p:cNvPr>
          <p:cNvGraphicFramePr>
            <a:graphicFrameLocks noGrp="1"/>
          </p:cNvGraphicFramePr>
          <p:nvPr>
            <p:extLst>
              <p:ext uri="{D42A27DB-BD31-4B8C-83A1-F6EECF244321}">
                <p14:modId xmlns:p14="http://schemas.microsoft.com/office/powerpoint/2010/main" val="1833132184"/>
              </p:ext>
            </p:extLst>
          </p:nvPr>
        </p:nvGraphicFramePr>
        <p:xfrm>
          <a:off x="723900" y="2133600"/>
          <a:ext cx="7696200" cy="2595880"/>
        </p:xfrm>
        <a:graphic>
          <a:graphicData uri="http://schemas.openxmlformats.org/drawingml/2006/table">
            <a:tbl>
              <a:tblPr firstRow="1" bandRow="1">
                <a:tableStyleId>{5C22544A-7EE6-4342-B048-85BDC9FD1C3A}</a:tableStyleId>
              </a:tblPr>
              <a:tblGrid>
                <a:gridCol w="3848100">
                  <a:extLst>
                    <a:ext uri="{9D8B030D-6E8A-4147-A177-3AD203B41FA5}">
                      <a16:colId xmlns:a16="http://schemas.microsoft.com/office/drawing/2014/main" val="1130712629"/>
                    </a:ext>
                  </a:extLst>
                </a:gridCol>
                <a:gridCol w="3848100">
                  <a:extLst>
                    <a:ext uri="{9D8B030D-6E8A-4147-A177-3AD203B41FA5}">
                      <a16:colId xmlns:a16="http://schemas.microsoft.com/office/drawing/2014/main" val="2859698440"/>
                    </a:ext>
                  </a:extLst>
                </a:gridCol>
              </a:tblGrid>
              <a:tr h="370840">
                <a:tc>
                  <a:txBody>
                    <a:bodyPr/>
                    <a:lstStyle/>
                    <a:p>
                      <a:r>
                        <a:rPr lang="en-US" dirty="0"/>
                        <a:t>Name</a:t>
                      </a:r>
                    </a:p>
                  </a:txBody>
                  <a:tcPr/>
                </a:tc>
                <a:tc>
                  <a:txBody>
                    <a:bodyPr/>
                    <a:lstStyle/>
                    <a:p>
                      <a:r>
                        <a:rPr lang="en-US" dirty="0"/>
                        <a:t>Date</a:t>
                      </a:r>
                    </a:p>
                  </a:txBody>
                  <a:tcPr/>
                </a:tc>
                <a:extLst>
                  <a:ext uri="{0D108BD9-81ED-4DB2-BD59-A6C34878D82A}">
                    <a16:rowId xmlns:a16="http://schemas.microsoft.com/office/drawing/2014/main" val="2477243097"/>
                  </a:ext>
                </a:extLst>
              </a:tr>
              <a:tr h="370840">
                <a:tc>
                  <a:txBody>
                    <a:bodyPr/>
                    <a:lstStyle/>
                    <a:p>
                      <a:r>
                        <a:rPr lang="en-US" dirty="0"/>
                        <a:t>PVAC Fall Fest</a:t>
                      </a:r>
                    </a:p>
                  </a:txBody>
                  <a:tcPr/>
                </a:tc>
                <a:tc>
                  <a:txBody>
                    <a:bodyPr/>
                    <a:lstStyle/>
                    <a:p>
                      <a:r>
                        <a:rPr lang="en-US" dirty="0"/>
                        <a:t>10/29/2023</a:t>
                      </a:r>
                    </a:p>
                  </a:txBody>
                  <a:tcPr/>
                </a:tc>
                <a:extLst>
                  <a:ext uri="{0D108BD9-81ED-4DB2-BD59-A6C34878D82A}">
                    <a16:rowId xmlns:a16="http://schemas.microsoft.com/office/drawing/2014/main" val="737493775"/>
                  </a:ext>
                </a:extLst>
              </a:tr>
              <a:tr h="370840">
                <a:tc>
                  <a:txBody>
                    <a:bodyPr/>
                    <a:lstStyle/>
                    <a:p>
                      <a:r>
                        <a:rPr lang="en-US" dirty="0"/>
                        <a:t>HHAA High Five Pentathlon</a:t>
                      </a:r>
                    </a:p>
                  </a:txBody>
                  <a:tcPr/>
                </a:tc>
                <a:tc>
                  <a:txBody>
                    <a:bodyPr/>
                    <a:lstStyle/>
                    <a:p>
                      <a:r>
                        <a:rPr lang="en-US" dirty="0"/>
                        <a:t>11/05/2023</a:t>
                      </a:r>
                    </a:p>
                  </a:txBody>
                  <a:tcPr/>
                </a:tc>
                <a:extLst>
                  <a:ext uri="{0D108BD9-81ED-4DB2-BD59-A6C34878D82A}">
                    <a16:rowId xmlns:a16="http://schemas.microsoft.com/office/drawing/2014/main" val="438908362"/>
                  </a:ext>
                </a:extLst>
              </a:tr>
              <a:tr h="370840">
                <a:tc>
                  <a:txBody>
                    <a:bodyPr/>
                    <a:lstStyle/>
                    <a:p>
                      <a:r>
                        <a:rPr lang="en-US" dirty="0"/>
                        <a:t>North Penn Trophy Meet</a:t>
                      </a:r>
                    </a:p>
                  </a:txBody>
                  <a:tcPr/>
                </a:tc>
                <a:tc>
                  <a:txBody>
                    <a:bodyPr/>
                    <a:lstStyle/>
                    <a:p>
                      <a:r>
                        <a:rPr lang="en-US" dirty="0"/>
                        <a:t>11/19/2023</a:t>
                      </a:r>
                    </a:p>
                  </a:txBody>
                  <a:tcPr/>
                </a:tc>
                <a:extLst>
                  <a:ext uri="{0D108BD9-81ED-4DB2-BD59-A6C34878D82A}">
                    <a16:rowId xmlns:a16="http://schemas.microsoft.com/office/drawing/2014/main" val="3624493161"/>
                  </a:ext>
                </a:extLst>
              </a:tr>
              <a:tr h="370840">
                <a:tc>
                  <a:txBody>
                    <a:bodyPr/>
                    <a:lstStyle/>
                    <a:p>
                      <a:r>
                        <a:rPr lang="en-US" dirty="0"/>
                        <a:t>CBST Holiday Classic</a:t>
                      </a:r>
                    </a:p>
                  </a:txBody>
                  <a:tcPr/>
                </a:tc>
                <a:tc>
                  <a:txBody>
                    <a:bodyPr/>
                    <a:lstStyle/>
                    <a:p>
                      <a:r>
                        <a:rPr lang="en-US" dirty="0"/>
                        <a:t>12/03/2023</a:t>
                      </a:r>
                    </a:p>
                  </a:txBody>
                  <a:tcPr/>
                </a:tc>
                <a:extLst>
                  <a:ext uri="{0D108BD9-81ED-4DB2-BD59-A6C34878D82A}">
                    <a16:rowId xmlns:a16="http://schemas.microsoft.com/office/drawing/2014/main" val="3138437939"/>
                  </a:ext>
                </a:extLst>
              </a:tr>
              <a:tr h="370840">
                <a:tc>
                  <a:txBody>
                    <a:bodyPr/>
                    <a:lstStyle/>
                    <a:p>
                      <a:r>
                        <a:rPr lang="en-US" dirty="0"/>
                        <a:t>CAC Odd Age</a:t>
                      </a:r>
                    </a:p>
                  </a:txBody>
                  <a:tcPr/>
                </a:tc>
                <a:tc>
                  <a:txBody>
                    <a:bodyPr/>
                    <a:lstStyle/>
                    <a:p>
                      <a:r>
                        <a:rPr lang="en-US" dirty="0"/>
                        <a:t>12/10/2023</a:t>
                      </a:r>
                    </a:p>
                  </a:txBody>
                  <a:tcPr/>
                </a:tc>
                <a:extLst>
                  <a:ext uri="{0D108BD9-81ED-4DB2-BD59-A6C34878D82A}">
                    <a16:rowId xmlns:a16="http://schemas.microsoft.com/office/drawing/2014/main" val="1545674752"/>
                  </a:ext>
                </a:extLst>
              </a:tr>
              <a:tr h="370840">
                <a:tc>
                  <a:txBody>
                    <a:bodyPr/>
                    <a:lstStyle/>
                    <a:p>
                      <a:r>
                        <a:rPr lang="en-US" dirty="0" smtClean="0"/>
                        <a:t>UMAC Last Chance</a:t>
                      </a:r>
                      <a:endParaRPr lang="en-US" dirty="0"/>
                    </a:p>
                  </a:txBody>
                  <a:tcPr/>
                </a:tc>
                <a:tc>
                  <a:txBody>
                    <a:bodyPr/>
                    <a:lstStyle/>
                    <a:p>
                      <a:r>
                        <a:rPr lang="en-US" dirty="0" smtClean="0"/>
                        <a:t>1/7/2024</a:t>
                      </a:r>
                      <a:endParaRPr lang="en-US" dirty="0"/>
                    </a:p>
                  </a:txBody>
                  <a:tcPr/>
                </a:tc>
                <a:extLst>
                  <a:ext uri="{0D108BD9-81ED-4DB2-BD59-A6C34878D82A}">
                    <a16:rowId xmlns:a16="http://schemas.microsoft.com/office/drawing/2014/main" val="775770840"/>
                  </a:ext>
                </a:extLst>
              </a:tr>
            </a:tbl>
          </a:graphicData>
        </a:graphic>
      </p:graphicFrame>
      <p:sp>
        <p:nvSpPr>
          <p:cNvPr id="9" name="TextBox 8">
            <a:extLst>
              <a:ext uri="{FF2B5EF4-FFF2-40B4-BE49-F238E27FC236}">
                <a16:creationId xmlns:a16="http://schemas.microsoft.com/office/drawing/2014/main" id="{C3C7C50F-1104-9DDE-3101-E5D44AD3CFE9}"/>
              </a:ext>
            </a:extLst>
          </p:cNvPr>
          <p:cNvSpPr txBox="1"/>
          <p:nvPr/>
        </p:nvSpPr>
        <p:spPr>
          <a:xfrm>
            <a:off x="990600" y="1193645"/>
            <a:ext cx="7162800" cy="646331"/>
          </a:xfrm>
          <a:prstGeom prst="rect">
            <a:avLst/>
          </a:prstGeom>
          <a:noFill/>
        </p:spPr>
        <p:txBody>
          <a:bodyPr wrap="square" rtlCol="0">
            <a:spAutoFit/>
          </a:bodyPr>
          <a:lstStyle/>
          <a:p>
            <a:r>
              <a:rPr lang="en-US" dirty="0"/>
              <a:t>Please check the calendar for the latest information. As of today, all dates provided are tentative and subject to change!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143000"/>
          </a:xfrm>
        </p:spPr>
        <p:txBody>
          <a:bodyPr>
            <a:normAutofit/>
          </a:bodyPr>
          <a:lstStyle/>
          <a:p>
            <a:pPr algn="ctr"/>
            <a:r>
              <a:rPr lang="en-US" sz="3200" u="sng" dirty="0">
                <a:solidFill>
                  <a:srgbClr val="FF9900"/>
                </a:solidFill>
              </a:rPr>
              <a:t>USA Schedule</a:t>
            </a:r>
          </a:p>
        </p:txBody>
      </p:sp>
      <p:sp>
        <p:nvSpPr>
          <p:cNvPr id="6" name="Slide Number Placeholder 5">
            <a:extLst>
              <a:ext uri="{FF2B5EF4-FFF2-40B4-BE49-F238E27FC236}">
                <a16:creationId xmlns:a16="http://schemas.microsoft.com/office/drawing/2014/main" id="{BE164F28-A455-4C4B-86EC-C25FB7D4DD5D}"/>
              </a:ext>
            </a:extLst>
          </p:cNvPr>
          <p:cNvSpPr>
            <a:spLocks noGrp="1"/>
          </p:cNvSpPr>
          <p:nvPr>
            <p:ph type="sldNum" sz="quarter" idx="12"/>
          </p:nvPr>
        </p:nvSpPr>
        <p:spPr/>
        <p:txBody>
          <a:bodyPr/>
          <a:lstStyle/>
          <a:p>
            <a:fld id="{372BBDF8-4F11-4363-823B-FDDE3E012A2F}" type="slidenum">
              <a:rPr lang="en-US" smtClean="0"/>
              <a:pPr/>
              <a:t>29</a:t>
            </a:fld>
            <a:endParaRPr lang="en-US" dirty="0"/>
          </a:p>
        </p:txBody>
      </p:sp>
      <p:graphicFrame>
        <p:nvGraphicFramePr>
          <p:cNvPr id="8" name="Table 8">
            <a:extLst>
              <a:ext uri="{FF2B5EF4-FFF2-40B4-BE49-F238E27FC236}">
                <a16:creationId xmlns:a16="http://schemas.microsoft.com/office/drawing/2014/main" id="{76B4BF73-4F1C-30DC-77FE-27637EBC3558}"/>
              </a:ext>
            </a:extLst>
          </p:cNvPr>
          <p:cNvGraphicFramePr>
            <a:graphicFrameLocks noGrp="1"/>
          </p:cNvGraphicFramePr>
          <p:nvPr>
            <p:extLst>
              <p:ext uri="{D42A27DB-BD31-4B8C-83A1-F6EECF244321}">
                <p14:modId xmlns:p14="http://schemas.microsoft.com/office/powerpoint/2010/main" val="496382814"/>
              </p:ext>
            </p:extLst>
          </p:nvPr>
        </p:nvGraphicFramePr>
        <p:xfrm>
          <a:off x="723900" y="2133600"/>
          <a:ext cx="7696200" cy="4450080"/>
        </p:xfrm>
        <a:graphic>
          <a:graphicData uri="http://schemas.openxmlformats.org/drawingml/2006/table">
            <a:tbl>
              <a:tblPr firstRow="1" bandRow="1">
                <a:tableStyleId>{5C22544A-7EE6-4342-B048-85BDC9FD1C3A}</a:tableStyleId>
              </a:tblPr>
              <a:tblGrid>
                <a:gridCol w="3848100">
                  <a:extLst>
                    <a:ext uri="{9D8B030D-6E8A-4147-A177-3AD203B41FA5}">
                      <a16:colId xmlns:a16="http://schemas.microsoft.com/office/drawing/2014/main" val="1130712629"/>
                    </a:ext>
                  </a:extLst>
                </a:gridCol>
                <a:gridCol w="3848100">
                  <a:extLst>
                    <a:ext uri="{9D8B030D-6E8A-4147-A177-3AD203B41FA5}">
                      <a16:colId xmlns:a16="http://schemas.microsoft.com/office/drawing/2014/main" val="2859698440"/>
                    </a:ext>
                  </a:extLst>
                </a:gridCol>
              </a:tblGrid>
              <a:tr h="370840">
                <a:tc>
                  <a:txBody>
                    <a:bodyPr/>
                    <a:lstStyle/>
                    <a:p>
                      <a:r>
                        <a:rPr lang="en-US" dirty="0"/>
                        <a:t>Name</a:t>
                      </a:r>
                    </a:p>
                  </a:txBody>
                  <a:tcPr/>
                </a:tc>
                <a:tc>
                  <a:txBody>
                    <a:bodyPr/>
                    <a:lstStyle/>
                    <a:p>
                      <a:r>
                        <a:rPr lang="en-US" dirty="0"/>
                        <a:t>Date</a:t>
                      </a:r>
                    </a:p>
                  </a:txBody>
                  <a:tcPr/>
                </a:tc>
                <a:extLst>
                  <a:ext uri="{0D108BD9-81ED-4DB2-BD59-A6C34878D82A}">
                    <a16:rowId xmlns:a16="http://schemas.microsoft.com/office/drawing/2014/main" val="2477243097"/>
                  </a:ext>
                </a:extLst>
              </a:tr>
              <a:tr h="370840">
                <a:tc>
                  <a:txBody>
                    <a:bodyPr/>
                    <a:lstStyle/>
                    <a:p>
                      <a:r>
                        <a:rPr lang="en-US" dirty="0"/>
                        <a:t>BWA First Splash</a:t>
                      </a:r>
                    </a:p>
                  </a:txBody>
                  <a:tcPr/>
                </a:tc>
                <a:tc>
                  <a:txBody>
                    <a:bodyPr/>
                    <a:lstStyle/>
                    <a:p>
                      <a:r>
                        <a:rPr lang="en-US" dirty="0"/>
                        <a:t>10/14/2023</a:t>
                      </a:r>
                    </a:p>
                  </a:txBody>
                  <a:tcPr/>
                </a:tc>
                <a:extLst>
                  <a:ext uri="{0D108BD9-81ED-4DB2-BD59-A6C34878D82A}">
                    <a16:rowId xmlns:a16="http://schemas.microsoft.com/office/drawing/2014/main" val="737493775"/>
                  </a:ext>
                </a:extLst>
              </a:tr>
              <a:tr h="370840">
                <a:tc>
                  <a:txBody>
                    <a:bodyPr/>
                    <a:lstStyle/>
                    <a:p>
                      <a:r>
                        <a:rPr lang="en-US" dirty="0"/>
                        <a:t>Friends’ Central Pentathlon</a:t>
                      </a:r>
                    </a:p>
                  </a:txBody>
                  <a:tcPr/>
                </a:tc>
                <a:tc>
                  <a:txBody>
                    <a:bodyPr/>
                    <a:lstStyle/>
                    <a:p>
                      <a:r>
                        <a:rPr lang="en-US" dirty="0"/>
                        <a:t>10/15/2023</a:t>
                      </a:r>
                    </a:p>
                  </a:txBody>
                  <a:tcPr/>
                </a:tc>
                <a:extLst>
                  <a:ext uri="{0D108BD9-81ED-4DB2-BD59-A6C34878D82A}">
                    <a16:rowId xmlns:a16="http://schemas.microsoft.com/office/drawing/2014/main" val="438908362"/>
                  </a:ext>
                </a:extLst>
              </a:tr>
              <a:tr h="370840">
                <a:tc>
                  <a:txBody>
                    <a:bodyPr/>
                    <a:lstStyle/>
                    <a:p>
                      <a:r>
                        <a:rPr lang="en-US" dirty="0"/>
                        <a:t>EAAC Spooktacular</a:t>
                      </a:r>
                    </a:p>
                  </a:txBody>
                  <a:tcPr/>
                </a:tc>
                <a:tc>
                  <a:txBody>
                    <a:bodyPr/>
                    <a:lstStyle/>
                    <a:p>
                      <a:r>
                        <a:rPr lang="en-US" dirty="0"/>
                        <a:t>10/22 - 10/23/2023</a:t>
                      </a:r>
                    </a:p>
                  </a:txBody>
                  <a:tcPr/>
                </a:tc>
                <a:extLst>
                  <a:ext uri="{0D108BD9-81ED-4DB2-BD59-A6C34878D82A}">
                    <a16:rowId xmlns:a16="http://schemas.microsoft.com/office/drawing/2014/main" val="3624493161"/>
                  </a:ext>
                </a:extLst>
              </a:tr>
              <a:tr h="370840">
                <a:tc>
                  <a:txBody>
                    <a:bodyPr/>
                    <a:lstStyle/>
                    <a:p>
                      <a:r>
                        <a:rPr lang="en-US" dirty="0"/>
                        <a:t>BWA Invitational</a:t>
                      </a:r>
                    </a:p>
                  </a:txBody>
                  <a:tcPr/>
                </a:tc>
                <a:tc>
                  <a:txBody>
                    <a:bodyPr/>
                    <a:lstStyle/>
                    <a:p>
                      <a:r>
                        <a:rPr lang="en-US" dirty="0"/>
                        <a:t>12/17/2023</a:t>
                      </a:r>
                    </a:p>
                  </a:txBody>
                  <a:tcPr/>
                </a:tc>
                <a:extLst>
                  <a:ext uri="{0D108BD9-81ED-4DB2-BD59-A6C34878D82A}">
                    <a16:rowId xmlns:a16="http://schemas.microsoft.com/office/drawing/2014/main" val="3138437939"/>
                  </a:ext>
                </a:extLst>
              </a:tr>
              <a:tr h="370840">
                <a:tc>
                  <a:txBody>
                    <a:bodyPr/>
                    <a:lstStyle/>
                    <a:p>
                      <a:r>
                        <a:rPr lang="en-US" dirty="0"/>
                        <a:t>North Penn New Year’s Meet</a:t>
                      </a:r>
                    </a:p>
                  </a:txBody>
                  <a:tcPr/>
                </a:tc>
                <a:tc>
                  <a:txBody>
                    <a:bodyPr/>
                    <a:lstStyle/>
                    <a:p>
                      <a:r>
                        <a:rPr lang="en-US" dirty="0"/>
                        <a:t>01/13 – 01/14/2024</a:t>
                      </a:r>
                    </a:p>
                  </a:txBody>
                  <a:tcPr/>
                </a:tc>
                <a:extLst>
                  <a:ext uri="{0D108BD9-81ED-4DB2-BD59-A6C34878D82A}">
                    <a16:rowId xmlns:a16="http://schemas.microsoft.com/office/drawing/2014/main" val="1545674752"/>
                  </a:ext>
                </a:extLst>
              </a:tr>
              <a:tr h="370840">
                <a:tc>
                  <a:txBody>
                    <a:bodyPr/>
                    <a:lstStyle/>
                    <a:p>
                      <a:r>
                        <a:rPr lang="en-US" dirty="0"/>
                        <a:t>UDAC Closed Invitational</a:t>
                      </a:r>
                    </a:p>
                  </a:txBody>
                  <a:tcPr/>
                </a:tc>
                <a:tc>
                  <a:txBody>
                    <a:bodyPr/>
                    <a:lstStyle/>
                    <a:p>
                      <a:r>
                        <a:rPr lang="en-US" dirty="0"/>
                        <a:t>02/17 - 02/18/2024</a:t>
                      </a:r>
                    </a:p>
                  </a:txBody>
                  <a:tcPr/>
                </a:tc>
                <a:extLst>
                  <a:ext uri="{0D108BD9-81ED-4DB2-BD59-A6C34878D82A}">
                    <a16:rowId xmlns:a16="http://schemas.microsoft.com/office/drawing/2014/main" val="775770840"/>
                  </a:ext>
                </a:extLst>
              </a:tr>
              <a:tr h="370840">
                <a:tc>
                  <a:txBody>
                    <a:bodyPr/>
                    <a:lstStyle/>
                    <a:p>
                      <a:r>
                        <a:rPr lang="en-US" dirty="0"/>
                        <a:t>Additional </a:t>
                      </a:r>
                      <a:r>
                        <a:rPr lang="en-US" dirty="0" smtClean="0"/>
                        <a:t>February Meets</a:t>
                      </a:r>
                      <a:endParaRPr lang="en-US" dirty="0"/>
                    </a:p>
                  </a:txBody>
                  <a:tcPr/>
                </a:tc>
                <a:tc>
                  <a:txBody>
                    <a:bodyPr/>
                    <a:lstStyle/>
                    <a:p>
                      <a:r>
                        <a:rPr lang="en-US" dirty="0"/>
                        <a:t>TBD</a:t>
                      </a:r>
                    </a:p>
                  </a:txBody>
                  <a:tcPr/>
                </a:tc>
                <a:extLst>
                  <a:ext uri="{0D108BD9-81ED-4DB2-BD59-A6C34878D82A}">
                    <a16:rowId xmlns:a16="http://schemas.microsoft.com/office/drawing/2014/main" val="3453307622"/>
                  </a:ext>
                </a:extLst>
              </a:tr>
              <a:tr h="370840">
                <a:tc>
                  <a:txBody>
                    <a:bodyPr/>
                    <a:lstStyle/>
                    <a:p>
                      <a:r>
                        <a:rPr lang="en-US" dirty="0"/>
                        <a:t>10 &amp; Under Champs</a:t>
                      </a:r>
                    </a:p>
                  </a:txBody>
                  <a:tcPr/>
                </a:tc>
                <a:tc>
                  <a:txBody>
                    <a:bodyPr/>
                    <a:lstStyle/>
                    <a:p>
                      <a:r>
                        <a:rPr lang="en-US" dirty="0"/>
                        <a:t>03/09 – 03/10/2024</a:t>
                      </a:r>
                    </a:p>
                  </a:txBody>
                  <a:tcPr/>
                </a:tc>
                <a:extLst>
                  <a:ext uri="{0D108BD9-81ED-4DB2-BD59-A6C34878D82A}">
                    <a16:rowId xmlns:a16="http://schemas.microsoft.com/office/drawing/2014/main" val="3935582527"/>
                  </a:ext>
                </a:extLst>
              </a:tr>
              <a:tr h="370840">
                <a:tc>
                  <a:txBody>
                    <a:bodyPr/>
                    <a:lstStyle/>
                    <a:p>
                      <a:r>
                        <a:rPr lang="en-US" dirty="0"/>
                        <a:t>Junior Champs</a:t>
                      </a:r>
                    </a:p>
                  </a:txBody>
                  <a:tcPr/>
                </a:tc>
                <a:tc>
                  <a:txBody>
                    <a:bodyPr/>
                    <a:lstStyle/>
                    <a:p>
                      <a:r>
                        <a:rPr lang="en-US" dirty="0"/>
                        <a:t>03/14 – 03/17/2024</a:t>
                      </a:r>
                    </a:p>
                  </a:txBody>
                  <a:tcPr/>
                </a:tc>
                <a:extLst>
                  <a:ext uri="{0D108BD9-81ED-4DB2-BD59-A6C34878D82A}">
                    <a16:rowId xmlns:a16="http://schemas.microsoft.com/office/drawing/2014/main" val="2029423357"/>
                  </a:ext>
                </a:extLst>
              </a:tr>
              <a:tr h="370840">
                <a:tc>
                  <a:txBody>
                    <a:bodyPr/>
                    <a:lstStyle/>
                    <a:p>
                      <a:r>
                        <a:rPr lang="en-US" dirty="0"/>
                        <a:t>Silver Champs</a:t>
                      </a:r>
                    </a:p>
                  </a:txBody>
                  <a:tcPr/>
                </a:tc>
                <a:tc>
                  <a:txBody>
                    <a:bodyPr/>
                    <a:lstStyle/>
                    <a:p>
                      <a:r>
                        <a:rPr lang="en-US" dirty="0"/>
                        <a:t>03/22 – 03/24/2024</a:t>
                      </a:r>
                    </a:p>
                  </a:txBody>
                  <a:tcPr/>
                </a:tc>
                <a:extLst>
                  <a:ext uri="{0D108BD9-81ED-4DB2-BD59-A6C34878D82A}">
                    <a16:rowId xmlns:a16="http://schemas.microsoft.com/office/drawing/2014/main" val="1609057225"/>
                  </a:ext>
                </a:extLst>
              </a:tr>
              <a:tr h="370840">
                <a:tc>
                  <a:txBody>
                    <a:bodyPr/>
                    <a:lstStyle/>
                    <a:p>
                      <a:r>
                        <a:rPr lang="en-US" dirty="0"/>
                        <a:t>Senior Champs</a:t>
                      </a:r>
                    </a:p>
                  </a:txBody>
                  <a:tcPr/>
                </a:tc>
                <a:tc>
                  <a:txBody>
                    <a:bodyPr/>
                    <a:lstStyle/>
                    <a:p>
                      <a:r>
                        <a:rPr lang="en-US" dirty="0"/>
                        <a:t>03/27 – 03/30/2024</a:t>
                      </a:r>
                    </a:p>
                  </a:txBody>
                  <a:tcPr/>
                </a:tc>
                <a:extLst>
                  <a:ext uri="{0D108BD9-81ED-4DB2-BD59-A6C34878D82A}">
                    <a16:rowId xmlns:a16="http://schemas.microsoft.com/office/drawing/2014/main" val="3969228586"/>
                  </a:ext>
                </a:extLst>
              </a:tr>
            </a:tbl>
          </a:graphicData>
        </a:graphic>
      </p:graphicFrame>
      <p:sp>
        <p:nvSpPr>
          <p:cNvPr id="9" name="TextBox 8">
            <a:extLst>
              <a:ext uri="{FF2B5EF4-FFF2-40B4-BE49-F238E27FC236}">
                <a16:creationId xmlns:a16="http://schemas.microsoft.com/office/drawing/2014/main" id="{C3C7C50F-1104-9DDE-3101-E5D44AD3CFE9}"/>
              </a:ext>
            </a:extLst>
          </p:cNvPr>
          <p:cNvSpPr txBox="1"/>
          <p:nvPr/>
        </p:nvSpPr>
        <p:spPr>
          <a:xfrm>
            <a:off x="990600" y="1193645"/>
            <a:ext cx="7162800" cy="923330"/>
          </a:xfrm>
          <a:prstGeom prst="rect">
            <a:avLst/>
          </a:prstGeom>
          <a:noFill/>
        </p:spPr>
        <p:txBody>
          <a:bodyPr wrap="square" rtlCol="0">
            <a:spAutoFit/>
          </a:bodyPr>
          <a:lstStyle/>
          <a:p>
            <a:pPr algn="ctr"/>
            <a:r>
              <a:rPr lang="en-US" b="1" dirty="0" smtClean="0">
                <a:sym typeface="Wingdings" panose="05000000000000000000" pitchFamily="2" charset="2"/>
              </a:rPr>
              <a:t>**</a:t>
            </a:r>
            <a:r>
              <a:rPr lang="en-US" b="1" dirty="0" smtClean="0"/>
              <a:t>Open only to USA registered swimmers**</a:t>
            </a:r>
          </a:p>
          <a:p>
            <a:pPr algn="ctr"/>
            <a:r>
              <a:rPr lang="en-US" dirty="0" smtClean="0"/>
              <a:t>Please </a:t>
            </a:r>
            <a:r>
              <a:rPr lang="en-US" dirty="0"/>
              <a:t>check the calendar for the latest information. As of today, all dates provided are tentative and subject to change!</a:t>
            </a:r>
          </a:p>
        </p:txBody>
      </p:sp>
    </p:spTree>
    <p:extLst>
      <p:ext uri="{BB962C8B-B14F-4D97-AF65-F5344CB8AC3E}">
        <p14:creationId xmlns:p14="http://schemas.microsoft.com/office/powerpoint/2010/main" val="4164456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0375" y="307182"/>
            <a:ext cx="8229600" cy="533400"/>
          </a:xfrm>
        </p:spPr>
        <p:txBody>
          <a:bodyPr>
            <a:noAutofit/>
          </a:bodyPr>
          <a:lstStyle/>
          <a:p>
            <a:pPr algn="ctr"/>
            <a:r>
              <a:rPr lang="en-US" sz="3200" u="sng" dirty="0">
                <a:solidFill>
                  <a:srgbClr val="FF9900"/>
                </a:solidFill>
                <a:cs typeface="Arial" pitchFamily="34" charset="0"/>
              </a:rPr>
              <a:t>Team Structure</a:t>
            </a:r>
          </a:p>
        </p:txBody>
      </p:sp>
      <p:sp>
        <p:nvSpPr>
          <p:cNvPr id="6" name="Text Placeholder 5"/>
          <p:cNvSpPr>
            <a:spLocks noGrp="1"/>
          </p:cNvSpPr>
          <p:nvPr>
            <p:ph type="body" sz="half" idx="3"/>
          </p:nvPr>
        </p:nvSpPr>
        <p:spPr>
          <a:xfrm>
            <a:off x="4648200" y="982122"/>
            <a:ext cx="4041775" cy="654843"/>
          </a:xfrm>
        </p:spPr>
        <p:txBody>
          <a:bodyPr>
            <a:normAutofit/>
          </a:bodyPr>
          <a:lstStyle/>
          <a:p>
            <a:pPr algn="ctr"/>
            <a:r>
              <a:rPr lang="en-US" u="sng" dirty="0">
                <a:cs typeface="Arial" pitchFamily="34" charset="0"/>
              </a:rPr>
              <a:t>USA Swimming (PVAC-MA)</a:t>
            </a:r>
          </a:p>
        </p:txBody>
      </p:sp>
      <p:sp>
        <p:nvSpPr>
          <p:cNvPr id="7" name="Content Placeholder 6"/>
          <p:cNvSpPr>
            <a:spLocks noGrp="1"/>
          </p:cNvSpPr>
          <p:nvPr>
            <p:ph sz="quarter" idx="4"/>
          </p:nvPr>
        </p:nvSpPr>
        <p:spPr>
          <a:xfrm>
            <a:off x="4723608" y="1778505"/>
            <a:ext cx="4041775" cy="4150520"/>
          </a:xfrm>
        </p:spPr>
        <p:txBody>
          <a:bodyPr>
            <a:normAutofit fontScale="92500" lnSpcReduction="20000"/>
          </a:bodyPr>
          <a:lstStyle/>
          <a:p>
            <a:pPr>
              <a:buClr>
                <a:schemeClr val="tx1"/>
              </a:buClr>
            </a:pPr>
            <a:r>
              <a:rPr lang="en-US" dirty="0"/>
              <a:t>Add-on to our competition team /encouraged for our more competitive swimmers.</a:t>
            </a:r>
          </a:p>
          <a:p>
            <a:pPr>
              <a:buClr>
                <a:schemeClr val="tx1"/>
              </a:buClr>
            </a:pPr>
            <a:r>
              <a:rPr lang="en-US" dirty="0"/>
              <a:t>Additional events/longer distance, meets against other swimmers not teams.</a:t>
            </a:r>
          </a:p>
          <a:p>
            <a:pPr>
              <a:buClr>
                <a:schemeClr val="tx1"/>
              </a:buClr>
            </a:pPr>
            <a:r>
              <a:rPr lang="en-US" dirty="0"/>
              <a:t>Season starts early September-late March.</a:t>
            </a:r>
          </a:p>
          <a:p>
            <a:pPr>
              <a:buClr>
                <a:schemeClr val="tx1"/>
              </a:buClr>
            </a:pPr>
            <a:r>
              <a:rPr lang="en-US" dirty="0"/>
              <a:t>Focus on individual times, personal swim goals. PVAC attends USA meets and swimmers, with head coaches' guidance, choose their own events.</a:t>
            </a:r>
          </a:p>
          <a:p>
            <a:pPr marL="274320" lvl="1" indent="-274320">
              <a:buClr>
                <a:schemeClr val="tx1"/>
              </a:buClr>
              <a:buSzPct val="95000"/>
            </a:pPr>
            <a:r>
              <a:rPr lang="en-US" dirty="0"/>
              <a:t>More info: </a:t>
            </a:r>
            <a:r>
              <a:rPr lang="en-US" u="sng" dirty="0"/>
              <a:t>www.maswim.org</a:t>
            </a:r>
          </a:p>
          <a:p>
            <a:pPr>
              <a:buClr>
                <a:schemeClr val="tx1"/>
              </a:buClr>
              <a:buNone/>
            </a:pPr>
            <a:endParaRPr lang="en-US" dirty="0"/>
          </a:p>
        </p:txBody>
      </p:sp>
      <p:sp>
        <p:nvSpPr>
          <p:cNvPr id="8" name="Slide Number Placeholder 7">
            <a:extLst>
              <a:ext uri="{FF2B5EF4-FFF2-40B4-BE49-F238E27FC236}">
                <a16:creationId xmlns:a16="http://schemas.microsoft.com/office/drawing/2014/main" id="{765D6A67-938E-3DAE-4F21-3648D50797B9}"/>
              </a:ext>
            </a:extLst>
          </p:cNvPr>
          <p:cNvSpPr>
            <a:spLocks noGrp="1"/>
          </p:cNvSpPr>
          <p:nvPr>
            <p:ph type="sldNum" sz="quarter" idx="12"/>
          </p:nvPr>
        </p:nvSpPr>
        <p:spPr>
          <a:xfrm>
            <a:off x="7086600" y="5783262"/>
            <a:ext cx="1905000" cy="930275"/>
          </a:xfrm>
        </p:spPr>
        <p:txBody>
          <a:bodyPr/>
          <a:lstStyle/>
          <a:p>
            <a:fld id="{372BBDF8-4F11-4363-823B-FDDE3E012A2F}" type="slidenum">
              <a:rPr lang="en-US" smtClean="0"/>
              <a:pPr/>
              <a:t>3</a:t>
            </a:fld>
            <a:endParaRPr lang="en-US" dirty="0"/>
          </a:p>
        </p:txBody>
      </p:sp>
      <p:sp>
        <p:nvSpPr>
          <p:cNvPr id="4" name="Text Placeholder 3"/>
          <p:cNvSpPr>
            <a:spLocks noGrp="1"/>
          </p:cNvSpPr>
          <p:nvPr>
            <p:ph type="body" idx="1"/>
          </p:nvPr>
        </p:nvSpPr>
        <p:spPr>
          <a:xfrm>
            <a:off x="152400" y="957261"/>
            <a:ext cx="4495800" cy="685800"/>
          </a:xfrm>
        </p:spPr>
        <p:txBody>
          <a:bodyPr/>
          <a:lstStyle/>
          <a:p>
            <a:pPr algn="ctr"/>
            <a:r>
              <a:rPr lang="en-US" u="sng" dirty="0">
                <a:cs typeface="Arial" pitchFamily="34" charset="0"/>
              </a:rPr>
              <a:t>Suburban  Aquatic League</a:t>
            </a:r>
            <a:r>
              <a:rPr lang="en-US" u="sng" dirty="0"/>
              <a:t>(SAL)</a:t>
            </a:r>
          </a:p>
        </p:txBody>
      </p:sp>
      <p:sp>
        <p:nvSpPr>
          <p:cNvPr id="5" name="Content Placeholder 4"/>
          <p:cNvSpPr>
            <a:spLocks noGrp="1"/>
          </p:cNvSpPr>
          <p:nvPr>
            <p:ph sz="quarter" idx="2"/>
          </p:nvPr>
        </p:nvSpPr>
        <p:spPr>
          <a:xfrm>
            <a:off x="380206" y="1781931"/>
            <a:ext cx="4040188" cy="4150520"/>
          </a:xfrm>
        </p:spPr>
        <p:txBody>
          <a:bodyPr>
            <a:normAutofit lnSpcReduction="10000"/>
          </a:bodyPr>
          <a:lstStyle/>
          <a:p>
            <a:pPr>
              <a:buClr>
                <a:schemeClr val="tx1"/>
              </a:buClr>
            </a:pPr>
            <a:r>
              <a:rPr lang="en-US" sz="2000" dirty="0"/>
              <a:t>Over </a:t>
            </a:r>
            <a:r>
              <a:rPr lang="en-US" sz="2000" dirty="0" smtClean="0"/>
              <a:t>170 </a:t>
            </a:r>
            <a:r>
              <a:rPr lang="en-US" sz="2000" dirty="0"/>
              <a:t>swimmers &amp; divers ages </a:t>
            </a:r>
            <a:r>
              <a:rPr lang="en-US" sz="2000" dirty="0" smtClean="0"/>
              <a:t>6-18 </a:t>
            </a:r>
            <a:r>
              <a:rPr lang="en-US" sz="2000" dirty="0"/>
              <a:t>make up our competition team.</a:t>
            </a:r>
          </a:p>
          <a:p>
            <a:pPr>
              <a:buClr>
                <a:schemeClr val="tx1"/>
              </a:buClr>
            </a:pPr>
            <a:r>
              <a:rPr lang="en-US" sz="2000" dirty="0"/>
              <a:t>Season runs late October through January.</a:t>
            </a:r>
          </a:p>
          <a:p>
            <a:pPr>
              <a:buClr>
                <a:schemeClr val="tx1"/>
              </a:buClr>
            </a:pPr>
            <a:r>
              <a:rPr lang="en-US" sz="2000" dirty="0"/>
              <a:t>Swim/dive dual meets Nov-Jan, plus Invitational meets.</a:t>
            </a:r>
          </a:p>
          <a:p>
            <a:pPr>
              <a:buClr>
                <a:schemeClr val="tx1"/>
              </a:buClr>
            </a:pPr>
            <a:r>
              <a:rPr lang="en-US" sz="2000" dirty="0" smtClean="0"/>
              <a:t>~20 </a:t>
            </a:r>
            <a:r>
              <a:rPr lang="en-US" sz="2000" dirty="0"/>
              <a:t>teams in </a:t>
            </a:r>
            <a:r>
              <a:rPr lang="en-US" sz="2000" dirty="0" smtClean="0"/>
              <a:t>Montgomery, </a:t>
            </a:r>
            <a:r>
              <a:rPr lang="en-US" sz="2000" dirty="0"/>
              <a:t>Bucks </a:t>
            </a:r>
            <a:r>
              <a:rPr lang="en-US" sz="2000" dirty="0" smtClean="0"/>
              <a:t>and Delaware counties</a:t>
            </a:r>
            <a:r>
              <a:rPr lang="en-US" sz="2000" dirty="0"/>
              <a:t>.</a:t>
            </a:r>
          </a:p>
          <a:p>
            <a:pPr>
              <a:buClr>
                <a:schemeClr val="tx1"/>
              </a:buClr>
            </a:pPr>
            <a:r>
              <a:rPr lang="en-US" sz="2000" dirty="0"/>
              <a:t>Champs eligibility based on times.</a:t>
            </a:r>
          </a:p>
          <a:p>
            <a:pPr>
              <a:buClr>
                <a:schemeClr val="tx1"/>
              </a:buClr>
            </a:pPr>
            <a:r>
              <a:rPr lang="en-US" sz="2000" dirty="0"/>
              <a:t>More info: </a:t>
            </a:r>
            <a:r>
              <a:rPr lang="en-US" sz="2000" u="sng" dirty="0"/>
              <a:t>www.suburbanaquatic.org</a:t>
            </a:r>
          </a:p>
          <a:p>
            <a:pPr>
              <a:buClr>
                <a:schemeClr val="tx1"/>
              </a:buClr>
            </a:pP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7"/>
            <a:ext cx="8229600" cy="591313"/>
          </a:xfrm>
        </p:spPr>
        <p:txBody>
          <a:bodyPr>
            <a:normAutofit/>
          </a:bodyPr>
          <a:lstStyle/>
          <a:p>
            <a:pPr algn="ctr"/>
            <a:r>
              <a:rPr lang="en-US" sz="3200" u="sng" dirty="0">
                <a:solidFill>
                  <a:srgbClr val="FF9900"/>
                </a:solidFill>
              </a:rPr>
              <a:t>Mock Meet</a:t>
            </a:r>
          </a:p>
        </p:txBody>
      </p:sp>
      <p:sp>
        <p:nvSpPr>
          <p:cNvPr id="3" name="Content Placeholder 2"/>
          <p:cNvSpPr>
            <a:spLocks noGrp="1"/>
          </p:cNvSpPr>
          <p:nvPr>
            <p:ph idx="1"/>
          </p:nvPr>
        </p:nvSpPr>
        <p:spPr/>
        <p:txBody>
          <a:bodyPr/>
          <a:lstStyle/>
          <a:p>
            <a:pPr>
              <a:buClr>
                <a:schemeClr val="tx1"/>
              </a:buClr>
            </a:pPr>
            <a:r>
              <a:rPr lang="en-US" sz="2400" dirty="0"/>
              <a:t>Mock Meet </a:t>
            </a:r>
            <a:r>
              <a:rPr lang="en-US" sz="2400" dirty="0" smtClean="0"/>
              <a:t>Oct. 24</a:t>
            </a:r>
            <a:r>
              <a:rPr lang="en-US" sz="2400" baseline="30000" dirty="0" smtClean="0"/>
              <a:t>th</a:t>
            </a:r>
            <a:r>
              <a:rPr lang="en-US" sz="2400" dirty="0" smtClean="0"/>
              <a:t> – </a:t>
            </a:r>
            <a:r>
              <a:rPr lang="en-US" sz="2400" dirty="0"/>
              <a:t>6:30 to 8:30pm</a:t>
            </a:r>
          </a:p>
          <a:p>
            <a:pPr>
              <a:buClr>
                <a:schemeClr val="tx1"/>
              </a:buClr>
            </a:pPr>
            <a:r>
              <a:rPr lang="en-US" sz="2400" dirty="0"/>
              <a:t>“Practice” Meet</a:t>
            </a:r>
          </a:p>
          <a:p>
            <a:pPr lvl="1">
              <a:buClr>
                <a:schemeClr val="tx1"/>
              </a:buClr>
              <a:buFont typeface="Wingdings" pitchFamily="2" charset="2"/>
              <a:buChar char="ü"/>
            </a:pPr>
            <a:r>
              <a:rPr lang="en-US" sz="2200" dirty="0"/>
              <a:t>Opportunity for swimmers to practice in a meet setting</a:t>
            </a:r>
          </a:p>
          <a:p>
            <a:pPr lvl="1">
              <a:buClr>
                <a:schemeClr val="tx1"/>
              </a:buClr>
              <a:buFont typeface="Wingdings" pitchFamily="2" charset="2"/>
              <a:buChar char="ü"/>
            </a:pPr>
            <a:r>
              <a:rPr lang="en-US" sz="2200" dirty="0"/>
              <a:t>Opportunity to train volunteers</a:t>
            </a:r>
          </a:p>
          <a:p>
            <a:pPr lvl="1">
              <a:buClr>
                <a:schemeClr val="tx1"/>
              </a:buClr>
              <a:buFont typeface="Wingdings" pitchFamily="2" charset="2"/>
              <a:buChar char="ü"/>
            </a:pPr>
            <a:r>
              <a:rPr lang="en-US" sz="2200" dirty="0"/>
              <a:t>Opportunity for </a:t>
            </a:r>
            <a:r>
              <a:rPr lang="en-US" sz="2200" dirty="0" smtClean="0"/>
              <a:t>coaches </a:t>
            </a:r>
            <a:r>
              <a:rPr lang="en-US" sz="2200" dirty="0"/>
              <a:t>and staff to ensure everything is meet ready before the season begins.</a:t>
            </a:r>
          </a:p>
          <a:p>
            <a:pPr>
              <a:buClr>
                <a:schemeClr val="tx1"/>
              </a:buClr>
            </a:pPr>
            <a:r>
              <a:rPr lang="en-US" sz="2400" dirty="0"/>
              <a:t>Opportunity for coaches to get times for all swimmers.</a:t>
            </a:r>
          </a:p>
          <a:p>
            <a:pPr>
              <a:buClr>
                <a:schemeClr val="tx1"/>
              </a:buClr>
            </a:pPr>
            <a:r>
              <a:rPr lang="en-US" sz="2400" dirty="0"/>
              <a:t>Meet is intended for swimmers 10 years and younger and new swimmers on the team.  Additional info closer to date.</a:t>
            </a:r>
          </a:p>
          <a:p>
            <a:endParaRPr lang="en-US" dirty="0"/>
          </a:p>
        </p:txBody>
      </p:sp>
      <p:sp>
        <p:nvSpPr>
          <p:cNvPr id="6" name="Slide Number Placeholder 5">
            <a:extLst>
              <a:ext uri="{FF2B5EF4-FFF2-40B4-BE49-F238E27FC236}">
                <a16:creationId xmlns:a16="http://schemas.microsoft.com/office/drawing/2014/main" id="{6CFA8019-08D0-90BD-483E-EA413538E0C1}"/>
              </a:ext>
            </a:extLst>
          </p:cNvPr>
          <p:cNvSpPr>
            <a:spLocks noGrp="1"/>
          </p:cNvSpPr>
          <p:nvPr>
            <p:ph type="sldNum" sz="quarter" idx="12"/>
          </p:nvPr>
        </p:nvSpPr>
        <p:spPr/>
        <p:txBody>
          <a:bodyPr/>
          <a:lstStyle/>
          <a:p>
            <a:fld id="{372BBDF8-4F11-4363-823B-FDDE3E012A2F}" type="slidenum">
              <a:rPr lang="en-US" smtClean="0"/>
              <a:pPr/>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7"/>
            <a:ext cx="8229600" cy="591313"/>
          </a:xfrm>
        </p:spPr>
        <p:txBody>
          <a:bodyPr>
            <a:normAutofit/>
          </a:bodyPr>
          <a:lstStyle/>
          <a:p>
            <a:pPr algn="ctr"/>
            <a:r>
              <a:rPr lang="en-US" sz="3200" u="sng" dirty="0">
                <a:solidFill>
                  <a:srgbClr val="FF9900"/>
                </a:solidFill>
              </a:rPr>
              <a:t>Team Photos</a:t>
            </a:r>
          </a:p>
        </p:txBody>
      </p:sp>
      <p:sp>
        <p:nvSpPr>
          <p:cNvPr id="3" name="Content Placeholder 2"/>
          <p:cNvSpPr>
            <a:spLocks noGrp="1"/>
          </p:cNvSpPr>
          <p:nvPr>
            <p:ph idx="1"/>
          </p:nvPr>
        </p:nvSpPr>
        <p:spPr/>
        <p:txBody>
          <a:bodyPr/>
          <a:lstStyle/>
          <a:p>
            <a:pPr>
              <a:buClr>
                <a:schemeClr val="tx1"/>
              </a:buClr>
            </a:pPr>
            <a:r>
              <a:rPr lang="en-US" sz="2400" dirty="0"/>
              <a:t>Date TBA</a:t>
            </a:r>
          </a:p>
          <a:p>
            <a:r>
              <a:rPr lang="en-US" dirty="0"/>
              <a:t>Being handled by Bishop Photo</a:t>
            </a:r>
          </a:p>
          <a:p>
            <a:pPr lvl="1"/>
            <a:r>
              <a:rPr lang="en-US" dirty="0"/>
              <a:t>Same company that does Nine Oaks / Skippack Summer</a:t>
            </a:r>
          </a:p>
          <a:p>
            <a:r>
              <a:rPr lang="en-US" dirty="0"/>
              <a:t>This is our first time doing this in a long time!</a:t>
            </a:r>
          </a:p>
          <a:p>
            <a:pPr lvl="1"/>
            <a:r>
              <a:rPr lang="en-US" dirty="0"/>
              <a:t>Expect things to be a little chaotic as we fine tune how this will work in the future.</a:t>
            </a:r>
          </a:p>
        </p:txBody>
      </p:sp>
      <p:sp>
        <p:nvSpPr>
          <p:cNvPr id="6" name="Slide Number Placeholder 5">
            <a:extLst>
              <a:ext uri="{FF2B5EF4-FFF2-40B4-BE49-F238E27FC236}">
                <a16:creationId xmlns:a16="http://schemas.microsoft.com/office/drawing/2014/main" id="{6CFA8019-08D0-90BD-483E-EA413538E0C1}"/>
              </a:ext>
            </a:extLst>
          </p:cNvPr>
          <p:cNvSpPr>
            <a:spLocks noGrp="1"/>
          </p:cNvSpPr>
          <p:nvPr>
            <p:ph type="sldNum" sz="quarter" idx="12"/>
          </p:nvPr>
        </p:nvSpPr>
        <p:spPr/>
        <p:txBody>
          <a:bodyPr/>
          <a:lstStyle/>
          <a:p>
            <a:fld id="{372BBDF8-4F11-4363-823B-FDDE3E012A2F}" type="slidenum">
              <a:rPr lang="en-US" smtClean="0"/>
              <a:pPr/>
              <a:t>31</a:t>
            </a:fld>
            <a:endParaRPr lang="en-US" dirty="0"/>
          </a:p>
        </p:txBody>
      </p:sp>
    </p:spTree>
    <p:extLst>
      <p:ext uri="{BB962C8B-B14F-4D97-AF65-F5344CB8AC3E}">
        <p14:creationId xmlns:p14="http://schemas.microsoft.com/office/powerpoint/2010/main" val="10748011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305800" cy="743712"/>
          </a:xfrm>
        </p:spPr>
        <p:txBody>
          <a:bodyPr>
            <a:normAutofit/>
          </a:bodyPr>
          <a:lstStyle/>
          <a:p>
            <a:pPr algn="ctr"/>
            <a:r>
              <a:rPr lang="en-US" sz="3200" u="sng" dirty="0">
                <a:solidFill>
                  <a:srgbClr val="FF9900"/>
                </a:solidFill>
              </a:rPr>
              <a:t>Communication</a:t>
            </a:r>
          </a:p>
        </p:txBody>
      </p:sp>
      <p:sp>
        <p:nvSpPr>
          <p:cNvPr id="3" name="TextBox 2"/>
          <p:cNvSpPr txBox="1"/>
          <p:nvPr/>
        </p:nvSpPr>
        <p:spPr>
          <a:xfrm>
            <a:off x="609600" y="1371600"/>
            <a:ext cx="8001000" cy="4801314"/>
          </a:xfrm>
          <a:prstGeom prst="rect">
            <a:avLst/>
          </a:prstGeom>
          <a:noFill/>
        </p:spPr>
        <p:txBody>
          <a:bodyPr wrap="square" rtlCol="0">
            <a:spAutoFit/>
          </a:bodyPr>
          <a:lstStyle/>
          <a:p>
            <a:pPr>
              <a:buFont typeface="Arial" pitchFamily="34" charset="0"/>
              <a:buChar char="•"/>
            </a:pPr>
            <a:r>
              <a:rPr lang="en-US" dirty="0"/>
              <a:t> </a:t>
            </a:r>
            <a:r>
              <a:rPr lang="en-US" sz="2400" dirty="0"/>
              <a:t>Please check our website often:</a:t>
            </a:r>
          </a:p>
          <a:p>
            <a:pPr lvl="1">
              <a:buFont typeface="Wingdings" pitchFamily="2" charset="2"/>
              <a:buChar char="ü"/>
            </a:pPr>
            <a:r>
              <a:rPr lang="en-US" sz="2400" dirty="0"/>
              <a:t>Calendar for schedules</a:t>
            </a:r>
          </a:p>
          <a:p>
            <a:pPr lvl="1">
              <a:buFont typeface="Wingdings" pitchFamily="2" charset="2"/>
              <a:buChar char="ü"/>
            </a:pPr>
            <a:r>
              <a:rPr lang="en-US" sz="2400" dirty="0"/>
              <a:t>Events for  team activities and fundraising</a:t>
            </a:r>
          </a:p>
          <a:p>
            <a:pPr lvl="1">
              <a:buFont typeface="Wingdings" pitchFamily="2" charset="2"/>
              <a:buChar char="ü"/>
            </a:pPr>
            <a:r>
              <a:rPr lang="en-US" sz="2400" dirty="0"/>
              <a:t>Events for meets and to sign up for jobs and invitationals</a:t>
            </a:r>
          </a:p>
          <a:p>
            <a:pPr lvl="2">
              <a:buFont typeface="Wingdings" pitchFamily="2" charset="2"/>
              <a:buChar char="v"/>
            </a:pPr>
            <a:r>
              <a:rPr lang="en-US" sz="2400" dirty="0"/>
              <a:t>Look here to find arrival times and meet locations</a:t>
            </a:r>
          </a:p>
          <a:p>
            <a:pPr lvl="1">
              <a:buFont typeface="Wingdings" pitchFamily="2" charset="2"/>
              <a:buChar char="ü"/>
            </a:pPr>
            <a:r>
              <a:rPr lang="en-US" sz="2400" dirty="0"/>
              <a:t>Announcements will cover  events and calendar activities and anything else of importance.</a:t>
            </a:r>
          </a:p>
          <a:p>
            <a:pPr lvl="1">
              <a:buFont typeface="Wingdings" pitchFamily="2" charset="2"/>
              <a:buChar char="ü"/>
            </a:pPr>
            <a:r>
              <a:rPr lang="en-US" sz="2400" dirty="0"/>
              <a:t>Logging into your account will/may provide additional info not available on the public front page</a:t>
            </a:r>
          </a:p>
          <a:p>
            <a:pPr>
              <a:buFont typeface="Arial" pitchFamily="34" charset="0"/>
              <a:buChar char="•"/>
            </a:pPr>
            <a:r>
              <a:rPr lang="en-US" sz="2400" dirty="0"/>
              <a:t> Add SMS number and verify for text messages.</a:t>
            </a:r>
          </a:p>
          <a:p>
            <a:pPr>
              <a:buFont typeface="Arial" pitchFamily="34" charset="0"/>
              <a:buChar char="•"/>
            </a:pPr>
            <a:r>
              <a:rPr lang="en-US" sz="2400" dirty="0"/>
              <a:t> Email.</a:t>
            </a:r>
          </a:p>
          <a:p>
            <a:pPr>
              <a:buFont typeface="Arial" pitchFamily="34" charset="0"/>
              <a:buChar char="•"/>
            </a:pPr>
            <a:endParaRPr lang="en-US" dirty="0"/>
          </a:p>
        </p:txBody>
      </p:sp>
      <p:sp>
        <p:nvSpPr>
          <p:cNvPr id="6" name="Slide Number Placeholder 5">
            <a:extLst>
              <a:ext uri="{FF2B5EF4-FFF2-40B4-BE49-F238E27FC236}">
                <a16:creationId xmlns:a16="http://schemas.microsoft.com/office/drawing/2014/main" id="{61469257-A148-EA97-A63B-1DE42FF8C4B1}"/>
              </a:ext>
            </a:extLst>
          </p:cNvPr>
          <p:cNvSpPr>
            <a:spLocks noGrp="1"/>
          </p:cNvSpPr>
          <p:nvPr>
            <p:ph type="sldNum" sz="quarter" idx="12"/>
          </p:nvPr>
        </p:nvSpPr>
        <p:spPr/>
        <p:txBody>
          <a:bodyPr/>
          <a:lstStyle/>
          <a:p>
            <a:fld id="{372BBDF8-4F11-4363-823B-FDDE3E012A2F}" type="slidenum">
              <a:rPr lang="en-US" smtClean="0"/>
              <a:pPr/>
              <a:t>32</a:t>
            </a:fld>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a:bodyPr>
          <a:lstStyle/>
          <a:p>
            <a:pPr algn="ctr"/>
            <a:r>
              <a:rPr lang="en-US" sz="3200" u="sng" dirty="0">
                <a:solidFill>
                  <a:srgbClr val="FF9900"/>
                </a:solidFill>
              </a:rPr>
              <a:t>Contact us…</a:t>
            </a:r>
          </a:p>
        </p:txBody>
      </p:sp>
      <p:sp>
        <p:nvSpPr>
          <p:cNvPr id="3" name="Content Placeholder 2"/>
          <p:cNvSpPr>
            <a:spLocks noGrp="1"/>
          </p:cNvSpPr>
          <p:nvPr>
            <p:ph idx="1"/>
          </p:nvPr>
        </p:nvSpPr>
        <p:spPr/>
        <p:txBody>
          <a:bodyPr/>
          <a:lstStyle/>
          <a:p>
            <a:pPr>
              <a:buClr>
                <a:schemeClr val="tx1"/>
              </a:buClr>
            </a:pPr>
            <a:r>
              <a:rPr lang="en-US" dirty="0"/>
              <a:t>On the website menu: club info -&gt; club officers.  For Board members and coaches there is a link to email.  Please use the coaches link for any </a:t>
            </a:r>
            <a:r>
              <a:rPr lang="en-US" b="1" dirty="0"/>
              <a:t>late sign outs  </a:t>
            </a:r>
            <a:r>
              <a:rPr lang="en-US" dirty="0"/>
              <a:t>(sign outs between Tuesday and Meet day.)</a:t>
            </a:r>
          </a:p>
          <a:p>
            <a:pPr>
              <a:buClr>
                <a:schemeClr val="tx1"/>
              </a:buClr>
            </a:pPr>
            <a:r>
              <a:rPr lang="en-US" dirty="0"/>
              <a:t>Contact us… on the front page of the website.</a:t>
            </a:r>
          </a:p>
          <a:p>
            <a:pPr>
              <a:buClr>
                <a:schemeClr val="tx1"/>
              </a:buClr>
            </a:pPr>
            <a:endParaRPr lang="en-US" dirty="0"/>
          </a:p>
          <a:p>
            <a:pPr algn="ctr">
              <a:buClr>
                <a:schemeClr val="tx1"/>
              </a:buClr>
              <a:buNone/>
            </a:pPr>
            <a:r>
              <a:rPr lang="en-US" sz="4000" dirty="0">
                <a:solidFill>
                  <a:srgbClr val="FF9900"/>
                </a:solidFill>
              </a:rPr>
              <a:t>Questions?</a:t>
            </a:r>
          </a:p>
        </p:txBody>
      </p:sp>
      <p:sp>
        <p:nvSpPr>
          <p:cNvPr id="5" name="Slide Number Placeholder 4">
            <a:extLst>
              <a:ext uri="{FF2B5EF4-FFF2-40B4-BE49-F238E27FC236}">
                <a16:creationId xmlns:a16="http://schemas.microsoft.com/office/drawing/2014/main" id="{6C24C486-4DE6-13E1-103F-77196C580DBC}"/>
              </a:ext>
            </a:extLst>
          </p:cNvPr>
          <p:cNvSpPr>
            <a:spLocks noGrp="1"/>
          </p:cNvSpPr>
          <p:nvPr>
            <p:ph type="sldNum" sz="quarter" idx="12"/>
          </p:nvPr>
        </p:nvSpPr>
        <p:spPr/>
        <p:txBody>
          <a:bodyPr/>
          <a:lstStyle/>
          <a:p>
            <a:fld id="{372BBDF8-4F11-4363-823B-FDDE3E012A2F}" type="slidenum">
              <a:rPr lang="en-US" smtClean="0"/>
              <a:pPr/>
              <a:t>33</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532144"/>
            <a:ext cx="8229600" cy="551688"/>
          </a:xfrm>
        </p:spPr>
        <p:txBody>
          <a:bodyPr>
            <a:normAutofit/>
          </a:bodyPr>
          <a:lstStyle/>
          <a:p>
            <a:pPr algn="ctr"/>
            <a:r>
              <a:rPr lang="en-US" sz="3200" u="sng" dirty="0">
                <a:solidFill>
                  <a:srgbClr val="FF9900"/>
                </a:solidFill>
                <a:cs typeface="Arial" pitchFamily="34" charset="0"/>
              </a:rPr>
              <a:t>Organization Structure</a:t>
            </a:r>
          </a:p>
        </p:txBody>
      </p:sp>
      <p:sp>
        <p:nvSpPr>
          <p:cNvPr id="8" name="Content Placeholder 7"/>
          <p:cNvSpPr>
            <a:spLocks noGrp="1"/>
          </p:cNvSpPr>
          <p:nvPr>
            <p:ph idx="1"/>
          </p:nvPr>
        </p:nvSpPr>
        <p:spPr>
          <a:xfrm>
            <a:off x="381000" y="1524000"/>
            <a:ext cx="8229600" cy="4495800"/>
          </a:xfrm>
        </p:spPr>
        <p:txBody>
          <a:bodyPr>
            <a:normAutofit/>
          </a:bodyPr>
          <a:lstStyle/>
          <a:p>
            <a:pPr>
              <a:buClr>
                <a:schemeClr val="tx1"/>
              </a:buClr>
            </a:pPr>
            <a:r>
              <a:rPr lang="en-US" sz="2400" dirty="0">
                <a:cs typeface="Arial" pitchFamily="34" charset="0"/>
              </a:rPr>
              <a:t>PVAC is a parent-run team organized under the PVSD Community Education Program.</a:t>
            </a:r>
          </a:p>
          <a:p>
            <a:pPr lvl="1">
              <a:buClr>
                <a:schemeClr val="tx1"/>
              </a:buClr>
              <a:buFont typeface="Wingdings" pitchFamily="2" charset="2"/>
              <a:buChar char="Ø"/>
            </a:pPr>
            <a:r>
              <a:rPr lang="en-US" sz="2200" dirty="0">
                <a:cs typeface="Arial" pitchFamily="34" charset="0"/>
              </a:rPr>
              <a:t>Under PVSD Community Education:</a:t>
            </a:r>
          </a:p>
          <a:p>
            <a:pPr lvl="2">
              <a:buClr>
                <a:schemeClr val="tx1"/>
              </a:buClr>
              <a:buFont typeface="Wingdings" pitchFamily="2" charset="2"/>
              <a:buChar char="ü"/>
            </a:pPr>
            <a:r>
              <a:rPr lang="en-US" sz="1700" dirty="0">
                <a:cs typeface="Arial" pitchFamily="34" charset="0"/>
              </a:rPr>
              <a:t>Use PVHS pool, classrooms.</a:t>
            </a:r>
          </a:p>
          <a:p>
            <a:pPr lvl="2">
              <a:buClr>
                <a:schemeClr val="tx1"/>
              </a:buClr>
              <a:buFont typeface="Wingdings" pitchFamily="2" charset="2"/>
              <a:buChar char="ü"/>
            </a:pPr>
            <a:r>
              <a:rPr lang="en-US" sz="1700" dirty="0">
                <a:cs typeface="Arial" pitchFamily="34" charset="0"/>
              </a:rPr>
              <a:t>Insurance coverage.</a:t>
            </a:r>
          </a:p>
          <a:p>
            <a:pPr lvl="2">
              <a:buClr>
                <a:schemeClr val="tx1"/>
              </a:buClr>
              <a:buFont typeface="Wingdings" pitchFamily="2" charset="2"/>
              <a:buChar char="ü"/>
            </a:pPr>
            <a:r>
              <a:rPr lang="en-US" sz="1700" dirty="0">
                <a:cs typeface="Arial" pitchFamily="34" charset="0"/>
              </a:rPr>
              <a:t>Payroll of coaches and lifeguards. </a:t>
            </a:r>
            <a:endParaRPr lang="en-US" sz="2200" dirty="0">
              <a:cs typeface="Arial" pitchFamily="34" charset="0"/>
            </a:endParaRPr>
          </a:p>
          <a:p>
            <a:pPr>
              <a:buClr>
                <a:schemeClr val="tx1"/>
              </a:buClr>
            </a:pPr>
            <a:r>
              <a:rPr lang="en-US" sz="2400" dirty="0">
                <a:cs typeface="Arial" pitchFamily="34" charset="0"/>
              </a:rPr>
              <a:t>PVAC’s Board:</a:t>
            </a:r>
          </a:p>
          <a:p>
            <a:pPr>
              <a:buClr>
                <a:schemeClr val="tx1"/>
              </a:buClr>
              <a:buNone/>
            </a:pPr>
            <a:endParaRPr lang="en-US" sz="2200" dirty="0">
              <a:latin typeface="Arial" pitchFamily="34" charset="0"/>
              <a:cs typeface="Arial" pitchFamily="34" charset="0"/>
            </a:endParaRPr>
          </a:p>
          <a:p>
            <a:pPr>
              <a:buClr>
                <a:schemeClr val="tx1"/>
              </a:buClr>
              <a:buNone/>
            </a:pPr>
            <a:endParaRPr lang="en-US" sz="2200" dirty="0">
              <a:latin typeface="Arial" pitchFamily="34" charset="0"/>
              <a:cs typeface="Arial" pitchFamily="34" charset="0"/>
            </a:endParaRPr>
          </a:p>
          <a:p>
            <a:pPr lvl="1">
              <a:buClr>
                <a:schemeClr val="tx1"/>
              </a:buClr>
            </a:pPr>
            <a:endParaRPr lang="en-US" dirty="0">
              <a:latin typeface="Arial" pitchFamily="34" charset="0"/>
              <a:cs typeface="Arial" pitchFamily="34" charset="0"/>
            </a:endParaRPr>
          </a:p>
          <a:p>
            <a:pPr lvl="1">
              <a:buClr>
                <a:schemeClr val="tx1"/>
              </a:buClr>
            </a:pPr>
            <a:endParaRPr lang="en-US" dirty="0"/>
          </a:p>
        </p:txBody>
      </p:sp>
      <p:graphicFrame>
        <p:nvGraphicFramePr>
          <p:cNvPr id="2" name="Table 1">
            <a:extLst>
              <a:ext uri="{FF2B5EF4-FFF2-40B4-BE49-F238E27FC236}">
                <a16:creationId xmlns:a16="http://schemas.microsoft.com/office/drawing/2014/main" id="{78D98CCB-4BA4-4BFE-AAFC-C1B28A458513}"/>
              </a:ext>
            </a:extLst>
          </p:cNvPr>
          <p:cNvGraphicFramePr>
            <a:graphicFrameLocks noGrp="1"/>
          </p:cNvGraphicFramePr>
          <p:nvPr>
            <p:extLst>
              <p:ext uri="{D42A27DB-BD31-4B8C-83A1-F6EECF244321}">
                <p14:modId xmlns:p14="http://schemas.microsoft.com/office/powerpoint/2010/main" val="399341684"/>
              </p:ext>
            </p:extLst>
          </p:nvPr>
        </p:nvGraphicFramePr>
        <p:xfrm>
          <a:off x="381000" y="4308063"/>
          <a:ext cx="8229600" cy="1254537"/>
        </p:xfrm>
        <a:graphic>
          <a:graphicData uri="http://schemas.openxmlformats.org/drawingml/2006/table">
            <a:tbl>
              <a:tblPr>
                <a:tableStyleId>{0505E3EF-67EA-436B-97B2-0124C06EBD24}</a:tableStyleId>
              </a:tblPr>
              <a:tblGrid>
                <a:gridCol w="1828800">
                  <a:extLst>
                    <a:ext uri="{9D8B030D-6E8A-4147-A177-3AD203B41FA5}">
                      <a16:colId xmlns:a16="http://schemas.microsoft.com/office/drawing/2014/main" val="572594541"/>
                    </a:ext>
                  </a:extLst>
                </a:gridCol>
                <a:gridCol w="2514600">
                  <a:extLst>
                    <a:ext uri="{9D8B030D-6E8A-4147-A177-3AD203B41FA5}">
                      <a16:colId xmlns:a16="http://schemas.microsoft.com/office/drawing/2014/main" val="3593085621"/>
                    </a:ext>
                  </a:extLst>
                </a:gridCol>
                <a:gridCol w="1447800">
                  <a:extLst>
                    <a:ext uri="{9D8B030D-6E8A-4147-A177-3AD203B41FA5}">
                      <a16:colId xmlns:a16="http://schemas.microsoft.com/office/drawing/2014/main" val="2881469363"/>
                    </a:ext>
                  </a:extLst>
                </a:gridCol>
                <a:gridCol w="2438400">
                  <a:extLst>
                    <a:ext uri="{9D8B030D-6E8A-4147-A177-3AD203B41FA5}">
                      <a16:colId xmlns:a16="http://schemas.microsoft.com/office/drawing/2014/main" val="3022921444"/>
                    </a:ext>
                  </a:extLst>
                </a:gridCol>
              </a:tblGrid>
              <a:tr h="252449">
                <a:tc>
                  <a:txBody>
                    <a:bodyPr/>
                    <a:lstStyle/>
                    <a:p>
                      <a:pPr algn="ctr" fontAlgn="b"/>
                      <a:r>
                        <a:rPr lang="en-US" sz="1300" b="1" u="none" strike="noStrike" dirty="0" smtClean="0">
                          <a:effectLst/>
                        </a:rPr>
                        <a:t>President</a:t>
                      </a:r>
                      <a:endParaRPr lang="en-US" sz="13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US" sz="1300" u="none" strike="noStrike" dirty="0">
                          <a:effectLst/>
                        </a:rPr>
                        <a:t>Jim </a:t>
                      </a:r>
                      <a:r>
                        <a:rPr lang="en-US" sz="1300" u="none" strike="noStrike" dirty="0" smtClean="0">
                          <a:effectLst/>
                        </a:rPr>
                        <a:t>Melwert</a:t>
                      </a:r>
                      <a:endParaRPr lang="en-US" sz="13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US" sz="1300" b="1" u="none" strike="noStrike" dirty="0">
                          <a:effectLst/>
                        </a:rPr>
                        <a:t>Co-USA Reps</a:t>
                      </a:r>
                      <a:endParaRPr lang="en-US" sz="13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US" sz="1300" u="none" strike="noStrike" dirty="0">
                          <a:effectLst/>
                        </a:rPr>
                        <a:t>Jen </a:t>
                      </a:r>
                      <a:r>
                        <a:rPr lang="en-US" sz="1300" u="none" strike="noStrike" dirty="0" err="1" smtClean="0">
                          <a:effectLst/>
                        </a:rPr>
                        <a:t>Gutshall</a:t>
                      </a:r>
                      <a:endParaRPr lang="en-US" sz="13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3859886276"/>
                  </a:ext>
                </a:extLst>
              </a:tr>
              <a:tr h="252449">
                <a:tc>
                  <a:txBody>
                    <a:bodyPr/>
                    <a:lstStyle/>
                    <a:p>
                      <a:pPr algn="ctr" fontAlgn="b"/>
                      <a:r>
                        <a:rPr lang="en-US" sz="1300" b="1" u="none" strike="noStrike" dirty="0">
                          <a:effectLst/>
                        </a:rPr>
                        <a:t>VP / Webmaster</a:t>
                      </a:r>
                      <a:endParaRPr lang="en-US" sz="13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US" sz="1300" u="none" strike="noStrike" dirty="0">
                          <a:effectLst/>
                        </a:rPr>
                        <a:t>Bryan Chain</a:t>
                      </a:r>
                      <a:endParaRPr lang="en-US" sz="13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US" sz="1300" b="1" u="none" strike="noStrike" dirty="0">
                          <a:effectLst/>
                        </a:rPr>
                        <a:t>SAL Rep Girls</a:t>
                      </a:r>
                      <a:endParaRPr lang="en-US" sz="13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kumimoji="0" lang="en-US" sz="1300" u="none" strike="noStrike" kern="1200" dirty="0">
                          <a:solidFill>
                            <a:schemeClr val="dk1"/>
                          </a:solidFill>
                          <a:effectLst/>
                          <a:latin typeface="+mn-lt"/>
                          <a:ea typeface="+mn-ea"/>
                          <a:cs typeface="+mn-cs"/>
                        </a:rPr>
                        <a:t>Amanda McPhillips</a:t>
                      </a:r>
                    </a:p>
                  </a:txBody>
                  <a:tcPr marL="7620" marR="7620" marT="7620" marB="0" anchor="ctr"/>
                </a:tc>
                <a:extLst>
                  <a:ext uri="{0D108BD9-81ED-4DB2-BD59-A6C34878D82A}">
                    <a16:rowId xmlns:a16="http://schemas.microsoft.com/office/drawing/2014/main" val="1970450884"/>
                  </a:ext>
                </a:extLst>
              </a:tr>
              <a:tr h="216239">
                <a:tc>
                  <a:txBody>
                    <a:bodyPr/>
                    <a:lstStyle/>
                    <a:p>
                      <a:pPr algn="ctr" fontAlgn="b"/>
                      <a:r>
                        <a:rPr lang="en-US" sz="1300" b="1" u="none" strike="noStrike" dirty="0">
                          <a:effectLst/>
                        </a:rPr>
                        <a:t>Treasurer</a:t>
                      </a:r>
                      <a:endParaRPr lang="en-US" sz="13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US" sz="1300" u="none" strike="noStrike" dirty="0" err="1" smtClean="0">
                          <a:effectLst/>
                        </a:rPr>
                        <a:t>Vaishal</a:t>
                      </a:r>
                      <a:r>
                        <a:rPr lang="en-US" sz="1300" u="none" strike="noStrike" dirty="0" smtClean="0">
                          <a:effectLst/>
                        </a:rPr>
                        <a:t> Patel / Shawn </a:t>
                      </a:r>
                      <a:r>
                        <a:rPr lang="en-US" sz="1300" u="none" strike="noStrike" dirty="0" err="1" smtClean="0">
                          <a:effectLst/>
                        </a:rPr>
                        <a:t>Berwager</a:t>
                      </a:r>
                      <a:endParaRPr lang="en-US" sz="13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US" sz="1300" b="1" u="none" strike="noStrike" dirty="0">
                          <a:effectLst/>
                        </a:rPr>
                        <a:t>SAL Rep Boys</a:t>
                      </a:r>
                      <a:endParaRPr lang="en-US" sz="13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US" sz="1300" u="none" strike="noStrike" dirty="0">
                          <a:effectLst/>
                        </a:rPr>
                        <a:t>Erin Battisto</a:t>
                      </a:r>
                      <a:endParaRPr lang="en-US" sz="13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3903224057"/>
                  </a:ext>
                </a:extLst>
              </a:tr>
              <a:tr h="228600">
                <a:tc>
                  <a:txBody>
                    <a:bodyPr/>
                    <a:lstStyle/>
                    <a:p>
                      <a:pPr algn="ctr" fontAlgn="b"/>
                      <a:r>
                        <a:rPr lang="en-US" sz="1300" b="1" u="none" strike="noStrike" dirty="0">
                          <a:effectLst/>
                        </a:rPr>
                        <a:t>Secretary</a:t>
                      </a:r>
                      <a:endParaRPr lang="en-US" sz="13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US" sz="1300" u="none" strike="noStrike" dirty="0">
                          <a:effectLst/>
                        </a:rPr>
                        <a:t>Jessica </a:t>
                      </a:r>
                      <a:r>
                        <a:rPr lang="en-US" sz="1300" u="none" strike="noStrike" dirty="0" err="1">
                          <a:effectLst/>
                        </a:rPr>
                        <a:t>Helwig</a:t>
                      </a:r>
                      <a:endParaRPr lang="en-US" sz="13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US" sz="1300" b="1" u="none" strike="noStrike" dirty="0">
                          <a:effectLst/>
                        </a:rPr>
                        <a:t>SAL Rep Diving</a:t>
                      </a:r>
                      <a:endParaRPr lang="en-US" sz="13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US" sz="1300" u="none" strike="noStrike" dirty="0">
                          <a:effectLst/>
                        </a:rPr>
                        <a:t>Kristy Crothers</a:t>
                      </a:r>
                      <a:endParaRPr lang="en-US" sz="13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1714830854"/>
                  </a:ext>
                </a:extLst>
              </a:tr>
              <a:tr h="304800">
                <a:tc gridSpan="4">
                  <a:txBody>
                    <a:bodyPr/>
                    <a:lstStyle/>
                    <a:p>
                      <a:pPr algn="ctr" fontAlgn="b"/>
                      <a:r>
                        <a:rPr lang="en-US" sz="1300" b="1" i="0" u="none" strike="noStrike" dirty="0" smtClean="0">
                          <a:solidFill>
                            <a:srgbClr val="000000"/>
                          </a:solidFill>
                          <a:effectLst/>
                          <a:latin typeface="Constantia" panose="02030602050306030303" pitchFamily="18" charset="0"/>
                          <a:cs typeface="Arial" panose="020B0604020202020204" pitchFamily="34" charset="0"/>
                        </a:rPr>
                        <a:t>President</a:t>
                      </a:r>
                      <a:r>
                        <a:rPr lang="en-US" sz="1300" b="1" i="0" u="none" strike="noStrike" baseline="0" dirty="0" smtClean="0">
                          <a:solidFill>
                            <a:srgbClr val="000000"/>
                          </a:solidFill>
                          <a:effectLst/>
                          <a:latin typeface="Constantia" panose="02030602050306030303" pitchFamily="18" charset="0"/>
                          <a:cs typeface="Arial" panose="020B0604020202020204" pitchFamily="34" charset="0"/>
                        </a:rPr>
                        <a:t> Emeritus: </a:t>
                      </a:r>
                      <a:r>
                        <a:rPr lang="en-US" sz="1300" b="0" i="0" u="none" strike="noStrike" baseline="0" dirty="0" smtClean="0">
                          <a:solidFill>
                            <a:srgbClr val="000000"/>
                          </a:solidFill>
                          <a:effectLst/>
                          <a:latin typeface="Constantia" panose="02030602050306030303" pitchFamily="18" charset="0"/>
                          <a:cs typeface="Arial" panose="020B0604020202020204" pitchFamily="34" charset="0"/>
                        </a:rPr>
                        <a:t>Duane </a:t>
                      </a:r>
                      <a:r>
                        <a:rPr lang="en-US" sz="1300" b="0" i="0" u="none" strike="noStrike" baseline="0" dirty="0" err="1" smtClean="0">
                          <a:solidFill>
                            <a:srgbClr val="000000"/>
                          </a:solidFill>
                          <a:effectLst/>
                          <a:latin typeface="Constantia" panose="02030602050306030303" pitchFamily="18" charset="0"/>
                          <a:cs typeface="Arial" panose="020B0604020202020204" pitchFamily="34" charset="0"/>
                        </a:rPr>
                        <a:t>Gutshall</a:t>
                      </a:r>
                      <a:endParaRPr lang="en-US" sz="1300" b="0" i="0" u="none" strike="noStrike" dirty="0">
                        <a:solidFill>
                          <a:srgbClr val="000000"/>
                        </a:solidFill>
                        <a:effectLst/>
                        <a:latin typeface="Constantia" panose="02030602050306030303" pitchFamily="18" charset="0"/>
                        <a:cs typeface="Arial" panose="020B0604020202020204" pitchFamily="34" charset="0"/>
                      </a:endParaRPr>
                    </a:p>
                  </a:txBody>
                  <a:tcPr marL="7620" marR="7620" marT="7620" marB="0" anchor="ctr"/>
                </a:tc>
                <a:tc hMerge="1">
                  <a:txBody>
                    <a:bodyPr/>
                    <a:lstStyle/>
                    <a:p>
                      <a:pPr algn="ctr" fontAlgn="b"/>
                      <a:endParaRPr lang="en-US" sz="13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hMerge="1">
                  <a:txBody>
                    <a:bodyPr/>
                    <a:lstStyle/>
                    <a:p>
                      <a:pPr algn="ctr" fontAlgn="b"/>
                      <a:endParaRPr lang="en-US" sz="13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hMerge="1">
                  <a:txBody>
                    <a:bodyPr/>
                    <a:lstStyle/>
                    <a:p>
                      <a:pPr algn="ctr" fontAlgn="b"/>
                      <a:endParaRPr lang="en-US" sz="13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3516742640"/>
                  </a:ext>
                </a:extLst>
              </a:tr>
            </a:tbl>
          </a:graphicData>
        </a:graphic>
      </p:graphicFrame>
      <p:sp>
        <p:nvSpPr>
          <p:cNvPr id="4" name="Slide Number Placeholder 3">
            <a:extLst>
              <a:ext uri="{FF2B5EF4-FFF2-40B4-BE49-F238E27FC236}">
                <a16:creationId xmlns:a16="http://schemas.microsoft.com/office/drawing/2014/main" id="{5EE55245-773A-8EC7-EB57-88A8EA64FE09}"/>
              </a:ext>
            </a:extLst>
          </p:cNvPr>
          <p:cNvSpPr>
            <a:spLocks noGrp="1"/>
          </p:cNvSpPr>
          <p:nvPr>
            <p:ph type="sldNum" sz="quarter" idx="12"/>
          </p:nvPr>
        </p:nvSpPr>
        <p:spPr/>
        <p:txBody>
          <a:bodyPr/>
          <a:lstStyle/>
          <a:p>
            <a:fld id="{372BBDF8-4F11-4363-823B-FDDE3E012A2F}" type="slidenum">
              <a:rPr lang="en-US" smtClean="0"/>
              <a:pPr/>
              <a:t>4</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5462"/>
            <a:ext cx="8229600" cy="593725"/>
          </a:xfrm>
        </p:spPr>
        <p:txBody>
          <a:bodyPr>
            <a:normAutofit/>
          </a:bodyPr>
          <a:lstStyle/>
          <a:p>
            <a:pPr algn="ctr"/>
            <a:r>
              <a:rPr lang="en-US" sz="3200" u="sng" dirty="0">
                <a:solidFill>
                  <a:srgbClr val="FF9900"/>
                </a:solidFill>
                <a:cs typeface="Arial" pitchFamily="34" charset="0"/>
              </a:rPr>
              <a:t>Coaching Staff</a:t>
            </a:r>
          </a:p>
        </p:txBody>
      </p:sp>
      <p:sp>
        <p:nvSpPr>
          <p:cNvPr id="3" name="Content Placeholder 2"/>
          <p:cNvSpPr>
            <a:spLocks noGrp="1"/>
          </p:cNvSpPr>
          <p:nvPr>
            <p:ph idx="1"/>
          </p:nvPr>
        </p:nvSpPr>
        <p:spPr>
          <a:xfrm>
            <a:off x="457200" y="1295400"/>
            <a:ext cx="8229600" cy="4648200"/>
          </a:xfrm>
        </p:spPr>
        <p:txBody>
          <a:bodyPr>
            <a:normAutofit fontScale="92500" lnSpcReduction="20000"/>
          </a:bodyPr>
          <a:lstStyle/>
          <a:p>
            <a:pPr>
              <a:buClr>
                <a:schemeClr val="tx1"/>
              </a:buClr>
            </a:pPr>
            <a:r>
              <a:rPr lang="en-US" dirty="0">
                <a:cs typeface="Arial" pitchFamily="34" charset="0"/>
              </a:rPr>
              <a:t>PVAC Coaching Staff:</a:t>
            </a:r>
          </a:p>
          <a:p>
            <a:pPr lvl="1">
              <a:buClr>
                <a:schemeClr val="tx1"/>
              </a:buClr>
              <a:buFont typeface="Wingdings" pitchFamily="2" charset="2"/>
              <a:buChar char="Ø"/>
            </a:pPr>
            <a:r>
              <a:rPr lang="en-US" dirty="0">
                <a:cs typeface="Arial" pitchFamily="34" charset="0"/>
              </a:rPr>
              <a:t>Head Coach : Mitchell </a:t>
            </a:r>
            <a:r>
              <a:rPr lang="en-US" dirty="0" err="1">
                <a:cs typeface="Arial" pitchFamily="34" charset="0"/>
              </a:rPr>
              <a:t>Zackowski</a:t>
            </a:r>
            <a:endParaRPr lang="en-US" dirty="0">
              <a:cs typeface="Arial" pitchFamily="34" charset="0"/>
            </a:endParaRPr>
          </a:p>
          <a:p>
            <a:pPr lvl="2">
              <a:buClr>
                <a:schemeClr val="tx1"/>
              </a:buClr>
              <a:buFont typeface="Wingdings" pitchFamily="2" charset="2"/>
              <a:buChar char="ü"/>
            </a:pPr>
            <a:r>
              <a:rPr lang="en-US" sz="2200" dirty="0">
                <a:cs typeface="Arial" pitchFamily="34" charset="0"/>
              </a:rPr>
              <a:t>Lead Girls Coach: Emily Angst</a:t>
            </a:r>
          </a:p>
          <a:p>
            <a:pPr lvl="2">
              <a:buClr>
                <a:schemeClr val="tx1"/>
              </a:buClr>
              <a:buFont typeface="Wingdings" pitchFamily="2" charset="2"/>
              <a:buChar char="ü"/>
            </a:pPr>
            <a:r>
              <a:rPr lang="en-US" sz="2200" dirty="0">
                <a:cs typeface="Arial" pitchFamily="34" charset="0"/>
              </a:rPr>
              <a:t>Lead Boys Coach: Martin </a:t>
            </a:r>
            <a:r>
              <a:rPr lang="en-US" sz="2200" dirty="0" err="1">
                <a:cs typeface="Arial" pitchFamily="34" charset="0"/>
              </a:rPr>
              <a:t>Zackowski</a:t>
            </a:r>
            <a:endParaRPr lang="en-US" sz="2200" dirty="0">
              <a:cs typeface="Arial" pitchFamily="34" charset="0"/>
            </a:endParaRPr>
          </a:p>
          <a:p>
            <a:pPr lvl="2">
              <a:buClr>
                <a:schemeClr val="tx1"/>
              </a:buClr>
              <a:buFont typeface="Wingdings" pitchFamily="2" charset="2"/>
              <a:buChar char="ü"/>
            </a:pPr>
            <a:r>
              <a:rPr lang="en-US" sz="2200" dirty="0">
                <a:cs typeface="Arial" pitchFamily="34" charset="0"/>
              </a:rPr>
              <a:t>Lead Diving Coach:  Kayla </a:t>
            </a:r>
            <a:r>
              <a:rPr lang="en-US" sz="2200" dirty="0" err="1">
                <a:cs typeface="Arial" pitchFamily="34" charset="0"/>
              </a:rPr>
              <a:t>Kengle</a:t>
            </a:r>
            <a:endParaRPr lang="en-US" sz="2200" dirty="0">
              <a:cs typeface="Arial" pitchFamily="34" charset="0"/>
            </a:endParaRPr>
          </a:p>
          <a:p>
            <a:pPr lvl="2">
              <a:buClr>
                <a:schemeClr val="tx1"/>
              </a:buClr>
              <a:buFont typeface="Wingdings" pitchFamily="2" charset="2"/>
              <a:buChar char="ü"/>
            </a:pPr>
            <a:r>
              <a:rPr lang="en-US" sz="2200" dirty="0">
                <a:cs typeface="Arial" pitchFamily="34" charset="0"/>
              </a:rPr>
              <a:t>Lead USA: Mitchell Zackowski</a:t>
            </a:r>
          </a:p>
          <a:p>
            <a:pPr lvl="2">
              <a:buClr>
                <a:schemeClr val="tx1"/>
              </a:buClr>
              <a:buFont typeface="Wingdings" pitchFamily="2" charset="2"/>
              <a:buChar char="ü"/>
            </a:pPr>
            <a:r>
              <a:rPr lang="en-US" sz="2200" dirty="0">
                <a:cs typeface="Arial" pitchFamily="34" charset="0"/>
              </a:rPr>
              <a:t>Assistant Swim Coaches:</a:t>
            </a:r>
            <a:r>
              <a:rPr lang="en-US" dirty="0">
                <a:cs typeface="Arial" pitchFamily="34" charset="0"/>
              </a:rPr>
              <a:t>	</a:t>
            </a:r>
          </a:p>
          <a:p>
            <a:pPr lvl="3">
              <a:buClr>
                <a:schemeClr val="tx1"/>
              </a:buClr>
              <a:buFont typeface="Wingdings" pitchFamily="2" charset="2"/>
              <a:buChar char="ü"/>
            </a:pPr>
            <a:r>
              <a:rPr lang="en-US" dirty="0" smtClean="0">
                <a:cs typeface="Arial" pitchFamily="34" charset="0"/>
              </a:rPr>
              <a:t>Kyle </a:t>
            </a:r>
            <a:r>
              <a:rPr lang="en-US" dirty="0">
                <a:cs typeface="Arial" pitchFamily="34" charset="0"/>
              </a:rPr>
              <a:t>Dix</a:t>
            </a:r>
          </a:p>
          <a:p>
            <a:pPr lvl="3">
              <a:buClr>
                <a:schemeClr val="tx1"/>
              </a:buClr>
              <a:buFont typeface="Wingdings" pitchFamily="2" charset="2"/>
              <a:buChar char="ü"/>
            </a:pPr>
            <a:r>
              <a:rPr lang="en-US" dirty="0">
                <a:cs typeface="Arial" pitchFamily="34" charset="0"/>
              </a:rPr>
              <a:t>Tom </a:t>
            </a:r>
            <a:r>
              <a:rPr lang="en-US" dirty="0" smtClean="0">
                <a:cs typeface="Arial" pitchFamily="34" charset="0"/>
              </a:rPr>
              <a:t>Hayes</a:t>
            </a:r>
          </a:p>
          <a:p>
            <a:pPr lvl="3">
              <a:buClr>
                <a:schemeClr val="tx1"/>
              </a:buClr>
              <a:buFont typeface="Wingdings" pitchFamily="2" charset="2"/>
              <a:buChar char="ü"/>
            </a:pPr>
            <a:r>
              <a:rPr lang="en-US" dirty="0" smtClean="0">
                <a:cs typeface="Arial" pitchFamily="34" charset="0"/>
              </a:rPr>
              <a:t>Becky Strawbridge</a:t>
            </a:r>
          </a:p>
          <a:p>
            <a:pPr lvl="3">
              <a:buClr>
                <a:schemeClr val="tx1"/>
              </a:buClr>
              <a:buFont typeface="Wingdings" pitchFamily="2" charset="2"/>
              <a:buChar char="ü"/>
            </a:pPr>
            <a:r>
              <a:rPr lang="en-US" dirty="0" smtClean="0">
                <a:cs typeface="Arial" pitchFamily="34" charset="0"/>
              </a:rPr>
              <a:t>Ryan Keenan</a:t>
            </a:r>
          </a:p>
          <a:p>
            <a:pPr lvl="3">
              <a:buClr>
                <a:schemeClr val="tx1"/>
              </a:buClr>
              <a:buFont typeface="Wingdings" pitchFamily="2" charset="2"/>
              <a:buChar char="ü"/>
            </a:pPr>
            <a:r>
              <a:rPr lang="en-US" dirty="0" smtClean="0">
                <a:cs typeface="Arial" pitchFamily="34" charset="0"/>
              </a:rPr>
              <a:t>Andrew Derrick</a:t>
            </a:r>
            <a:endParaRPr lang="en-US" dirty="0">
              <a:cs typeface="Arial" pitchFamily="34" charset="0"/>
            </a:endParaRPr>
          </a:p>
          <a:p>
            <a:pPr lvl="2">
              <a:buClr>
                <a:schemeClr val="tx1"/>
              </a:buClr>
              <a:buFont typeface="Wingdings" pitchFamily="2" charset="2"/>
              <a:buChar char="ü"/>
            </a:pPr>
            <a:r>
              <a:rPr lang="en-US" sz="2300" dirty="0">
                <a:cs typeface="Arial" pitchFamily="34" charset="0"/>
              </a:rPr>
              <a:t>Assistan</a:t>
            </a:r>
            <a:r>
              <a:rPr lang="en-US" dirty="0"/>
              <a:t>t Dive Coaches:</a:t>
            </a:r>
          </a:p>
          <a:p>
            <a:pPr lvl="3">
              <a:buClr>
                <a:schemeClr val="tx1"/>
              </a:buClr>
              <a:buFont typeface="Wingdings" pitchFamily="2" charset="2"/>
              <a:buChar char="ü"/>
            </a:pPr>
            <a:r>
              <a:rPr lang="en-US" dirty="0"/>
              <a:t>Griffin Crothers</a:t>
            </a:r>
          </a:p>
          <a:p>
            <a:pPr lvl="3">
              <a:buClr>
                <a:schemeClr val="tx1"/>
              </a:buClr>
              <a:buFont typeface="Wingdings" pitchFamily="2" charset="2"/>
              <a:buChar char="ü"/>
            </a:pPr>
            <a:r>
              <a:rPr lang="en-US" dirty="0"/>
              <a:t>Jordyn Gutshall		</a:t>
            </a:r>
          </a:p>
        </p:txBody>
      </p:sp>
      <p:sp>
        <p:nvSpPr>
          <p:cNvPr id="6" name="Slide Number Placeholder 5">
            <a:extLst>
              <a:ext uri="{FF2B5EF4-FFF2-40B4-BE49-F238E27FC236}">
                <a16:creationId xmlns:a16="http://schemas.microsoft.com/office/drawing/2014/main" id="{AE02088E-8410-5EF4-500F-99F1AF1A4077}"/>
              </a:ext>
            </a:extLst>
          </p:cNvPr>
          <p:cNvSpPr>
            <a:spLocks noGrp="1"/>
          </p:cNvSpPr>
          <p:nvPr>
            <p:ph type="sldNum" sz="quarter" idx="12"/>
          </p:nvPr>
        </p:nvSpPr>
        <p:spPr/>
        <p:txBody>
          <a:bodyPr/>
          <a:lstStyle/>
          <a:p>
            <a:fld id="{372BBDF8-4F11-4363-823B-FDDE3E012A2F}" type="slidenum">
              <a:rPr lang="en-US" smtClean="0"/>
              <a:pPr/>
              <a:t>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457200"/>
            <a:ext cx="8305800" cy="627888"/>
          </a:xfrm>
        </p:spPr>
        <p:txBody>
          <a:bodyPr>
            <a:normAutofit/>
          </a:bodyPr>
          <a:lstStyle/>
          <a:p>
            <a:pPr algn="ctr"/>
            <a:r>
              <a:rPr lang="en-US" sz="3200" u="sng" dirty="0">
                <a:solidFill>
                  <a:srgbClr val="FF9900"/>
                </a:solidFill>
              </a:rPr>
              <a:t>Swim/Dive Parenting</a:t>
            </a:r>
          </a:p>
        </p:txBody>
      </p:sp>
      <p:sp>
        <p:nvSpPr>
          <p:cNvPr id="3" name="TextBox 2"/>
          <p:cNvSpPr txBox="1"/>
          <p:nvPr/>
        </p:nvSpPr>
        <p:spPr>
          <a:xfrm>
            <a:off x="533400" y="1458496"/>
            <a:ext cx="8077200" cy="5262979"/>
          </a:xfrm>
          <a:prstGeom prst="rect">
            <a:avLst/>
          </a:prstGeom>
          <a:noFill/>
        </p:spPr>
        <p:txBody>
          <a:bodyPr wrap="square" rtlCol="0">
            <a:spAutoFit/>
          </a:bodyPr>
          <a:lstStyle/>
          <a:p>
            <a:pPr>
              <a:buFont typeface="Arial" pitchFamily="34" charset="0"/>
              <a:buChar char="•"/>
            </a:pPr>
            <a:r>
              <a:rPr lang="en-US" dirty="0"/>
              <a:t>  </a:t>
            </a:r>
            <a:r>
              <a:rPr lang="en-US" sz="2000" dirty="0"/>
              <a:t>Support your swimmer/diver by:</a:t>
            </a:r>
          </a:p>
          <a:p>
            <a:pPr lvl="1">
              <a:buFont typeface="Wingdings" pitchFamily="2" charset="2"/>
              <a:buChar char="Ø"/>
            </a:pPr>
            <a:r>
              <a:rPr lang="en-US" sz="2000" dirty="0"/>
              <a:t>Bringing them to practices and meets</a:t>
            </a:r>
          </a:p>
          <a:p>
            <a:pPr lvl="1">
              <a:buFont typeface="Wingdings" pitchFamily="2" charset="2"/>
              <a:buChar char="Ø"/>
            </a:pPr>
            <a:r>
              <a:rPr lang="en-US" sz="2000" dirty="0"/>
              <a:t>Volunteering at meets</a:t>
            </a:r>
          </a:p>
          <a:p>
            <a:pPr lvl="2">
              <a:buFont typeface="Wingdings" pitchFamily="2" charset="2"/>
              <a:buChar char="ü"/>
            </a:pPr>
            <a:r>
              <a:rPr lang="en-US" sz="2000" dirty="0"/>
              <a:t>Every meet requires numerous workers, DO NOT ASSUME that someone else will do it!</a:t>
            </a:r>
          </a:p>
          <a:p>
            <a:pPr lvl="1">
              <a:buFont typeface="Wingdings" pitchFamily="2" charset="2"/>
              <a:buChar char="Ø"/>
            </a:pPr>
            <a:r>
              <a:rPr lang="en-US" sz="2000" dirty="0"/>
              <a:t>Support the snack bar</a:t>
            </a:r>
          </a:p>
          <a:p>
            <a:pPr lvl="1">
              <a:buFont typeface="Wingdings" pitchFamily="2" charset="2"/>
              <a:buChar char="Ø"/>
            </a:pPr>
            <a:r>
              <a:rPr lang="en-US" sz="2000" dirty="0"/>
              <a:t>Learn a job that requires training  (esp. Stroke and Turn and Table/Computer)</a:t>
            </a:r>
          </a:p>
          <a:p>
            <a:pPr lvl="2">
              <a:buFont typeface="Wingdings" pitchFamily="2" charset="2"/>
              <a:buChar char="ü"/>
            </a:pPr>
            <a:r>
              <a:rPr lang="en-US" sz="2000" dirty="0"/>
              <a:t>Boys rep: Erin Battisto</a:t>
            </a:r>
          </a:p>
          <a:p>
            <a:pPr lvl="2">
              <a:buFont typeface="Wingdings" pitchFamily="2" charset="2"/>
              <a:buChar char="ü"/>
            </a:pPr>
            <a:r>
              <a:rPr lang="en-US" sz="2000" dirty="0"/>
              <a:t>Girls rep: Amanda McPhillips</a:t>
            </a:r>
          </a:p>
          <a:p>
            <a:pPr lvl="2">
              <a:buFont typeface="Wingdings" pitchFamily="2" charset="2"/>
              <a:buChar char="ü"/>
            </a:pPr>
            <a:r>
              <a:rPr lang="en-US" sz="2000" dirty="0"/>
              <a:t>Diving rep: Kristy Crothers</a:t>
            </a:r>
          </a:p>
          <a:p>
            <a:pPr lvl="1">
              <a:buFont typeface="Wingdings" pitchFamily="2" charset="2"/>
              <a:buChar char="Ø"/>
            </a:pPr>
            <a:r>
              <a:rPr lang="en-US" sz="2000" dirty="0"/>
              <a:t>Participate in the running of our PARENT-run club</a:t>
            </a:r>
          </a:p>
          <a:p>
            <a:pPr lvl="2">
              <a:buFont typeface="Wingdings" pitchFamily="2" charset="2"/>
              <a:buChar char="ü"/>
            </a:pPr>
            <a:r>
              <a:rPr lang="en-US" sz="2000" dirty="0"/>
              <a:t>Inquire about open </a:t>
            </a:r>
            <a:r>
              <a:rPr lang="en-US" sz="2000" dirty="0" smtClean="0"/>
              <a:t>board </a:t>
            </a:r>
            <a:r>
              <a:rPr lang="en-US" sz="2000" dirty="0"/>
              <a:t>positions in the coming year </a:t>
            </a:r>
          </a:p>
          <a:p>
            <a:pPr lvl="2">
              <a:buFont typeface="Wingdings" pitchFamily="2" charset="2"/>
              <a:buChar char="ü"/>
            </a:pPr>
            <a:r>
              <a:rPr lang="en-US" sz="2000" dirty="0"/>
              <a:t>Take on managing a fundraising activity</a:t>
            </a:r>
          </a:p>
          <a:p>
            <a:pPr lvl="2">
              <a:buFont typeface="Wingdings" pitchFamily="2" charset="2"/>
              <a:buChar char="ü"/>
            </a:pPr>
            <a:r>
              <a:rPr lang="en-US" sz="2000" dirty="0"/>
              <a:t>Help organize Fall Fest and other events</a:t>
            </a:r>
          </a:p>
          <a:p>
            <a:pPr lvl="1">
              <a:buFont typeface="Wingdings" pitchFamily="2" charset="2"/>
              <a:buChar char="Ø"/>
            </a:pPr>
            <a:endParaRPr lang="en-US" dirty="0"/>
          </a:p>
          <a:p>
            <a:pPr lvl="2">
              <a:buFont typeface="Arial" pitchFamily="34" charset="0"/>
              <a:buChar char="•"/>
            </a:pPr>
            <a:endParaRPr lang="en-US" dirty="0"/>
          </a:p>
        </p:txBody>
      </p:sp>
      <p:sp>
        <p:nvSpPr>
          <p:cNvPr id="5" name="Slide Number Placeholder 4">
            <a:extLst>
              <a:ext uri="{FF2B5EF4-FFF2-40B4-BE49-F238E27FC236}">
                <a16:creationId xmlns:a16="http://schemas.microsoft.com/office/drawing/2014/main" id="{F745ACE0-B636-CBD4-DB95-B9C878F15FB6}"/>
              </a:ext>
            </a:extLst>
          </p:cNvPr>
          <p:cNvSpPr>
            <a:spLocks noGrp="1"/>
          </p:cNvSpPr>
          <p:nvPr>
            <p:ph type="sldNum" sz="quarter" idx="12"/>
          </p:nvPr>
        </p:nvSpPr>
        <p:spPr/>
        <p:txBody>
          <a:bodyPr/>
          <a:lstStyle/>
          <a:p>
            <a:fld id="{372BBDF8-4F11-4363-823B-FDDE3E012A2F}" type="slidenum">
              <a:rPr lang="en-US" smtClean="0"/>
              <a:pPr/>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704088"/>
          </a:xfrm>
        </p:spPr>
        <p:txBody>
          <a:bodyPr>
            <a:normAutofit/>
          </a:bodyPr>
          <a:lstStyle/>
          <a:p>
            <a:pPr algn="ctr"/>
            <a:r>
              <a:rPr lang="en-US" sz="3200" u="sng" dirty="0">
                <a:solidFill>
                  <a:srgbClr val="FF9900"/>
                </a:solidFill>
                <a:latin typeface="+mn-lt"/>
                <a:cs typeface="Arial" pitchFamily="34" charset="0"/>
              </a:rPr>
              <a:t>PVAC Operating Budget</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83609035"/>
              </p:ext>
            </p:extLst>
          </p:nvPr>
        </p:nvGraphicFramePr>
        <p:xfrm>
          <a:off x="762000" y="1676400"/>
          <a:ext cx="8839200" cy="4694237"/>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32286A77-F196-D878-5DE3-CD308E0EB30D}"/>
              </a:ext>
            </a:extLst>
          </p:cNvPr>
          <p:cNvSpPr>
            <a:spLocks noGrp="1"/>
          </p:cNvSpPr>
          <p:nvPr>
            <p:ph type="sldNum" sz="quarter" idx="12"/>
          </p:nvPr>
        </p:nvSpPr>
        <p:spPr/>
        <p:txBody>
          <a:bodyPr/>
          <a:lstStyle/>
          <a:p>
            <a:fld id="{372BBDF8-4F11-4363-823B-FDDE3E012A2F}" type="slidenum">
              <a:rPr lang="en-US" smtClean="0"/>
              <a:pPr/>
              <a:t>7</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229600" cy="1143000"/>
          </a:xfrm>
        </p:spPr>
        <p:txBody>
          <a:bodyPr>
            <a:normAutofit/>
          </a:bodyPr>
          <a:lstStyle/>
          <a:p>
            <a:pPr algn="ctr"/>
            <a:r>
              <a:rPr lang="en-US" sz="3200" u="sng" dirty="0">
                <a:solidFill>
                  <a:srgbClr val="FF9900"/>
                </a:solidFill>
              </a:rPr>
              <a:t>Fundraising</a:t>
            </a:r>
          </a:p>
        </p:txBody>
      </p:sp>
      <p:sp>
        <p:nvSpPr>
          <p:cNvPr id="3" name="Content Placeholder 2"/>
          <p:cNvSpPr>
            <a:spLocks noGrp="1"/>
          </p:cNvSpPr>
          <p:nvPr>
            <p:ph idx="1"/>
          </p:nvPr>
        </p:nvSpPr>
        <p:spPr>
          <a:xfrm>
            <a:off x="533400" y="1600200"/>
            <a:ext cx="8229600" cy="4389120"/>
          </a:xfrm>
        </p:spPr>
        <p:txBody>
          <a:bodyPr>
            <a:normAutofit fontScale="85000" lnSpcReduction="20000"/>
          </a:bodyPr>
          <a:lstStyle/>
          <a:p>
            <a:pPr>
              <a:buClr>
                <a:schemeClr val="tx1"/>
              </a:buClr>
            </a:pPr>
            <a:r>
              <a:rPr lang="en-US" dirty="0"/>
              <a:t>Clothing and Electronics </a:t>
            </a:r>
            <a:r>
              <a:rPr lang="en-US" dirty="0" smtClean="0"/>
              <a:t>Drive  </a:t>
            </a:r>
          </a:p>
          <a:p>
            <a:pPr lvl="1">
              <a:buClr>
                <a:schemeClr val="tx1"/>
              </a:buClr>
            </a:pPr>
            <a:r>
              <a:rPr lang="en-US" dirty="0" smtClean="0"/>
              <a:t>PV SOUTH - October </a:t>
            </a:r>
            <a:r>
              <a:rPr lang="en-US" dirty="0"/>
              <a:t>7, </a:t>
            </a:r>
            <a:r>
              <a:rPr lang="en-US" dirty="0" smtClean="0"/>
              <a:t>1:00-2:00 </a:t>
            </a:r>
            <a:r>
              <a:rPr lang="en-US" dirty="0"/>
              <a:t>pm drop off</a:t>
            </a:r>
          </a:p>
          <a:p>
            <a:pPr lvl="1">
              <a:buClr>
                <a:schemeClr val="tx1"/>
              </a:buClr>
            </a:pPr>
            <a:r>
              <a:rPr lang="en-US" dirty="0"/>
              <a:t>Still need volunteers to take donations and load the truck!</a:t>
            </a:r>
          </a:p>
          <a:p>
            <a:pPr>
              <a:buClr>
                <a:schemeClr val="tx1"/>
              </a:buClr>
            </a:pPr>
            <a:r>
              <a:rPr lang="en-US" dirty="0"/>
              <a:t>Fall Fest Sunday October 29</a:t>
            </a:r>
          </a:p>
          <a:p>
            <a:pPr lvl="1">
              <a:buClr>
                <a:schemeClr val="tx1"/>
              </a:buClr>
              <a:buFont typeface="Wingdings" pitchFamily="2" charset="2"/>
              <a:buChar char="ü"/>
            </a:pPr>
            <a:r>
              <a:rPr lang="en-US" dirty="0"/>
              <a:t>PVAC’s own invitational meet</a:t>
            </a:r>
          </a:p>
          <a:p>
            <a:pPr lvl="1">
              <a:buClr>
                <a:schemeClr val="tx1"/>
              </a:buClr>
              <a:buFont typeface="Wingdings" pitchFamily="2" charset="2"/>
              <a:buChar char="ü"/>
            </a:pPr>
            <a:r>
              <a:rPr lang="en-US" dirty="0"/>
              <a:t>Biggest fundraiser</a:t>
            </a:r>
          </a:p>
          <a:p>
            <a:pPr>
              <a:buClr>
                <a:schemeClr val="tx1"/>
              </a:buClr>
            </a:pPr>
            <a:r>
              <a:rPr lang="en-US" dirty="0"/>
              <a:t>Spirit Wear – Open Now!</a:t>
            </a:r>
          </a:p>
          <a:p>
            <a:pPr>
              <a:buClr>
                <a:schemeClr val="tx1"/>
              </a:buClr>
            </a:pPr>
            <a:r>
              <a:rPr lang="en-US" dirty="0"/>
              <a:t>Snack Bars</a:t>
            </a:r>
          </a:p>
          <a:p>
            <a:pPr>
              <a:buClr>
                <a:schemeClr val="tx1"/>
              </a:buClr>
            </a:pPr>
            <a:r>
              <a:rPr lang="en-US" dirty="0"/>
              <a:t>Flyer's watersports night 11/28/2023</a:t>
            </a:r>
          </a:p>
          <a:p>
            <a:pPr>
              <a:buClr>
                <a:schemeClr val="tx1"/>
              </a:buClr>
            </a:pPr>
            <a:r>
              <a:rPr lang="en-US" dirty="0"/>
              <a:t>Reading Royals (Ice Hockey) – </a:t>
            </a:r>
            <a:r>
              <a:rPr lang="en-US" dirty="0" smtClean="0"/>
              <a:t>12/29/2023</a:t>
            </a:r>
            <a:endParaRPr lang="en-US" dirty="0"/>
          </a:p>
          <a:p>
            <a:pPr marL="0" indent="0">
              <a:buClr>
                <a:schemeClr val="tx1"/>
              </a:buClr>
              <a:buNone/>
            </a:pPr>
            <a:endParaRPr lang="en-US" dirty="0"/>
          </a:p>
          <a:p>
            <a:pPr>
              <a:buClr>
                <a:schemeClr val="tx1"/>
              </a:buClr>
              <a:buNone/>
            </a:pPr>
            <a:r>
              <a:rPr lang="en-US" dirty="0"/>
              <a:t>All funds raised are used to ensure the future of the club, to help pay for Ursinus rental, and to help offset future fee increases.</a:t>
            </a:r>
          </a:p>
          <a:p>
            <a:pPr>
              <a:buClr>
                <a:schemeClr val="tx1"/>
              </a:buClr>
            </a:pPr>
            <a:endParaRPr lang="en-US" dirty="0"/>
          </a:p>
          <a:p>
            <a:pPr>
              <a:buClr>
                <a:schemeClr val="tx1"/>
              </a:buClr>
              <a:buNone/>
            </a:pPr>
            <a:endParaRPr lang="en-US" dirty="0"/>
          </a:p>
        </p:txBody>
      </p:sp>
      <p:sp>
        <p:nvSpPr>
          <p:cNvPr id="5" name="Slide Number Placeholder 4">
            <a:extLst>
              <a:ext uri="{FF2B5EF4-FFF2-40B4-BE49-F238E27FC236}">
                <a16:creationId xmlns:a16="http://schemas.microsoft.com/office/drawing/2014/main" id="{B1FDBAD4-5A56-AC2A-ECC6-CBBCDBFA4A99}"/>
              </a:ext>
            </a:extLst>
          </p:cNvPr>
          <p:cNvSpPr>
            <a:spLocks noGrp="1"/>
          </p:cNvSpPr>
          <p:nvPr>
            <p:ph type="sldNum" sz="quarter" idx="12"/>
          </p:nvPr>
        </p:nvSpPr>
        <p:spPr/>
        <p:txBody>
          <a:bodyPr/>
          <a:lstStyle/>
          <a:p>
            <a:fld id="{372BBDF8-4F11-4363-823B-FDDE3E012A2F}" type="slidenum">
              <a:rPr lang="en-US" smtClean="0"/>
              <a:pPr/>
              <a:t>8</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85800"/>
          </a:xfrm>
        </p:spPr>
        <p:txBody>
          <a:bodyPr>
            <a:normAutofit/>
          </a:bodyPr>
          <a:lstStyle/>
          <a:p>
            <a:pPr algn="ctr"/>
            <a:r>
              <a:rPr lang="en-US" sz="3200" u="sng" dirty="0">
                <a:solidFill>
                  <a:srgbClr val="FF9900"/>
                </a:solidFill>
              </a:rPr>
              <a:t>Volunteering</a:t>
            </a:r>
          </a:p>
        </p:txBody>
      </p:sp>
      <p:sp>
        <p:nvSpPr>
          <p:cNvPr id="3" name="Content Placeholder 2"/>
          <p:cNvSpPr>
            <a:spLocks noGrp="1"/>
          </p:cNvSpPr>
          <p:nvPr>
            <p:ph idx="1"/>
          </p:nvPr>
        </p:nvSpPr>
        <p:spPr>
          <a:xfrm>
            <a:off x="463296" y="1295400"/>
            <a:ext cx="8229600" cy="4389120"/>
          </a:xfrm>
        </p:spPr>
        <p:txBody>
          <a:bodyPr>
            <a:normAutofit lnSpcReduction="10000"/>
          </a:bodyPr>
          <a:lstStyle/>
          <a:p>
            <a:pPr>
              <a:buClr>
                <a:schemeClr val="tx1"/>
              </a:buClr>
            </a:pPr>
            <a:r>
              <a:rPr lang="en-US" sz="2400" dirty="0"/>
              <a:t>Volunteer sign up is through PVAC’s Team Unify website.</a:t>
            </a:r>
          </a:p>
          <a:p>
            <a:pPr>
              <a:buClr>
                <a:schemeClr val="tx1"/>
              </a:buClr>
            </a:pPr>
            <a:r>
              <a:rPr lang="en-US" sz="2400" dirty="0"/>
              <a:t>Requirements:</a:t>
            </a:r>
          </a:p>
          <a:p>
            <a:pPr lvl="1">
              <a:buClr>
                <a:schemeClr val="tx1"/>
              </a:buClr>
              <a:buFont typeface="Wingdings" pitchFamily="2" charset="2"/>
              <a:buChar char="Ø"/>
            </a:pPr>
            <a:r>
              <a:rPr lang="en-US" sz="2200" dirty="0"/>
              <a:t>Fall Fest </a:t>
            </a:r>
          </a:p>
          <a:p>
            <a:pPr lvl="1">
              <a:buClr>
                <a:schemeClr val="tx1"/>
              </a:buClr>
              <a:buFont typeface="Wingdings" pitchFamily="2" charset="2"/>
              <a:buChar char="Ø"/>
            </a:pPr>
            <a:r>
              <a:rPr lang="en-US" sz="2200" dirty="0"/>
              <a:t>3 meet jobs during the regular season (Oct-Dec)</a:t>
            </a:r>
          </a:p>
          <a:p>
            <a:pPr lvl="1">
              <a:buClr>
                <a:schemeClr val="tx1"/>
              </a:buClr>
              <a:buFont typeface="Wingdings" pitchFamily="2" charset="2"/>
              <a:buChar char="Ø"/>
            </a:pPr>
            <a:r>
              <a:rPr lang="en-US" sz="2200" dirty="0"/>
              <a:t>1 meet job during the post season meets (Jan)</a:t>
            </a:r>
          </a:p>
          <a:p>
            <a:pPr lvl="1">
              <a:buClr>
                <a:schemeClr val="tx1"/>
              </a:buClr>
              <a:buFont typeface="Wingdings" pitchFamily="2" charset="2"/>
              <a:buChar char="Ø"/>
            </a:pPr>
            <a:r>
              <a:rPr lang="en-US" sz="2200" dirty="0"/>
              <a:t>Mandatory sign up for Division Championships &amp; Leagues(late Jan /early Feb)</a:t>
            </a:r>
          </a:p>
          <a:p>
            <a:pPr>
              <a:buClr>
                <a:schemeClr val="tx1"/>
              </a:buClr>
            </a:pPr>
            <a:r>
              <a:rPr lang="en-US" sz="2400" dirty="0"/>
              <a:t>Request one additional volunteer opportunity outside of meets</a:t>
            </a:r>
          </a:p>
          <a:p>
            <a:pPr lvl="1">
              <a:buClr>
                <a:schemeClr val="tx1"/>
              </a:buClr>
              <a:buFont typeface="Wingdings" pitchFamily="2" charset="2"/>
              <a:buChar char="Ø"/>
            </a:pPr>
            <a:r>
              <a:rPr lang="en-US" sz="2200" dirty="0"/>
              <a:t>Stroke and Turn or </a:t>
            </a:r>
            <a:r>
              <a:rPr lang="en-US" sz="2200" dirty="0" smtClean="0"/>
              <a:t>Starter/Ref</a:t>
            </a:r>
            <a:r>
              <a:rPr lang="en-US" sz="2200" dirty="0"/>
              <a:t>. training, especially for BOYS meets!</a:t>
            </a:r>
          </a:p>
          <a:p>
            <a:pPr lvl="1">
              <a:buClr>
                <a:schemeClr val="tx1"/>
              </a:buClr>
              <a:buFont typeface="Wingdings" pitchFamily="2" charset="2"/>
              <a:buChar char="Ø"/>
            </a:pPr>
            <a:r>
              <a:rPr lang="en-US" sz="2200" dirty="0"/>
              <a:t>October Clothing Drive</a:t>
            </a:r>
          </a:p>
          <a:p>
            <a:pPr>
              <a:buClr>
                <a:schemeClr val="tx1"/>
              </a:buClr>
            </a:pPr>
            <a:endParaRPr lang="en-US" sz="2400" dirty="0"/>
          </a:p>
        </p:txBody>
      </p:sp>
      <p:sp>
        <p:nvSpPr>
          <p:cNvPr id="6" name="Slide Number Placeholder 5">
            <a:extLst>
              <a:ext uri="{FF2B5EF4-FFF2-40B4-BE49-F238E27FC236}">
                <a16:creationId xmlns:a16="http://schemas.microsoft.com/office/drawing/2014/main" id="{DD27DFE2-6638-728F-862E-F98A703EBF23}"/>
              </a:ext>
            </a:extLst>
          </p:cNvPr>
          <p:cNvSpPr>
            <a:spLocks noGrp="1"/>
          </p:cNvSpPr>
          <p:nvPr>
            <p:ph type="sldNum" sz="quarter" idx="12"/>
          </p:nvPr>
        </p:nvSpPr>
        <p:spPr/>
        <p:txBody>
          <a:bodyPr/>
          <a:lstStyle/>
          <a:p>
            <a:fld id="{372BBDF8-4F11-4363-823B-FDDE3E012A2F}" type="slidenum">
              <a:rPr lang="en-US" smtClean="0"/>
              <a:pPr/>
              <a:t>9</a:t>
            </a:fld>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sisl xmlns:xsd="http://www.w3.org/2001/XMLSchema" xmlns:xsi="http://www.w3.org/2001/XMLSchema-instance" xmlns="http://www.boldonjames.com/2008/01/sie/internal/label" sislVersion="0" policy="c8d5760e-638a-47e8-9e2e-1226c2cb268d" origin="autoSelectedSuggestion">
  <element uid="42834bfb-1ec1-4beb-bd64-eb83fb3cb3f3" value=""/>
</sisl>
</file>

<file path=customXml/item2.xml><?xml version="1.0" encoding="utf-8"?>
<WrappedLabelHistory xmlns:xsd="http://www.w3.org/2001/XMLSchema" xmlns:xsi="http://www.w3.org/2001/XMLSchema-instance" xmlns="http://www.boldonjames.com/2016/02/Classifier/internal/wrappedLabelHistory">
  <Value>PD94bWwgdmVyc2lvbj0iMS4wIiBlbmNvZGluZz0idXMtYXNjaWkiPz48bGFiZWxIaXN0b3J5IHhtbG5zOnhzZD0iaHR0cDovL3d3dy53My5vcmcvMjAwMS9YTUxTY2hlbWEiIHhtbG5zOnhzaT0iaHR0cDovL3d3dy53My5vcmcvMjAwMS9YTUxTY2hlbWEtaW5zdGFuY2UiIHhtbG5zPSJodHRwOi8vd3d3LmJvbGRvbmphbWVzLmNvbS8yMDE2LzAyL0NsYXNzaWZpZXIvaW50ZXJuYWwvbGFiZWxIaXN0b3J5Ij48aXRlbT48c2lzbCBzaXNsVmVyc2lvbj0iMCIgcG9saWN5PSJjOGQ1NzYwZS02MzhhLTQ3ZTgtOWUyZS0xMjI2YzJjYjI2OGQiIG9yaWdpbj0idXNlclNlbGVjdGVkIiAvPjxVc2VyTmFtZT5MRUlET1MtQ09SUFxndXRzaGFsbGQ8L1VzZXJOYW1lPjxEYXRlVGltZT45LzE5LzIwMjIgMTI6Mzc6NTkgUE08L0RhdGVUaW1lPjxMYWJlbFN0cmluZz5ObyBNYXJraW5nPC9MYWJlbFN0cmluZz48L2l0ZW0+PGl0ZW0+PHNpc2wgc2lzbFZlcnNpb249IjAiIHBvbGljeT0iYzhkNTc2MGUtNjM4YS00N2U4LTllMmUtMTIyNmMyY2IyNjhkIiBvcmlnaW49ImF1dG9TZWxlY3RlZFN1Z2dlc3Rpb24iPjxlbGVtZW50IHVpZD0iNDI4MzRiZmItMWVjMS00YmViLWJkNjQtZWI4M2ZiM2NiM2YzIiB2YWx1ZT0iIiB4bWxucz0iaHR0cDovL3d3dy5ib2xkb25qYW1lcy5jb20vMjAwOC8wMS9zaWUvaW50ZXJuYWwvbGFiZWwiIC8+PC9zaXNsPjxVc2VyTmFtZT5MRUlET1MtQ09SUFxndXRzaGFsbGQ8L1VzZXJOYW1lPjxEYXRlVGltZT45LzE5LzIwMjIgMTowNzoxOCBQTTwvRGF0ZVRpbWU+PExhYmVsU3RyaW5nPlVucmVzdHJpY3RlZDwvTGFiZWxTdHJpbmc+PC9pdGVtPjwvbGFiZWxIaXN0b3J5Pg==</Value>
</WrappedLabelHistory>
</file>

<file path=customXml/itemProps1.xml><?xml version="1.0" encoding="utf-8"?>
<ds:datastoreItem xmlns:ds="http://schemas.openxmlformats.org/officeDocument/2006/customXml" ds:itemID="{1F5F7C46-9276-4873-944E-DB5514060053}">
  <ds:schemaRefs>
    <ds:schemaRef ds:uri="http://www.w3.org/2001/XMLSchema"/>
    <ds:schemaRef ds:uri="http://www.boldonjames.com/2008/01/sie/internal/label"/>
  </ds:schemaRefs>
</ds:datastoreItem>
</file>

<file path=customXml/itemProps2.xml><?xml version="1.0" encoding="utf-8"?>
<ds:datastoreItem xmlns:ds="http://schemas.openxmlformats.org/officeDocument/2006/customXml" ds:itemID="{D2DC0063-33C9-4BBD-86D4-205384183D52}">
  <ds:schemaRefs>
    <ds:schemaRef ds:uri="http://www.w3.org/2001/XMLSchema"/>
    <ds:schemaRef ds:uri="http://www.boldonjames.com/2016/02/Classifier/internal/wrappedLabelHistory"/>
  </ds:schemaRefs>
</ds:datastoreItem>
</file>

<file path=docMetadata/LabelInfo.xml><?xml version="1.0" encoding="utf-8"?>
<clbl:labelList xmlns:clbl="http://schemas.microsoft.com/office/2020/mipLabelMetadata">
  <clbl:label id="{b1851626-05c4-426e-b768-1c35733f6fea}" enabled="1" method="Standard" siteId="{fbc493a8-0d24-4454-a815-f4ca58e8c09d}" contentBits="0" removed="0"/>
</clbl:labelList>
</file>

<file path=docProps/app.xml><?xml version="1.0" encoding="utf-8"?>
<Properties xmlns="http://schemas.openxmlformats.org/officeDocument/2006/extended-properties" xmlns:vt="http://schemas.openxmlformats.org/officeDocument/2006/docPropsVTypes">
  <Template/>
  <TotalTime>18412</TotalTime>
  <Words>1965</Words>
  <Application>Microsoft Office PowerPoint</Application>
  <PresentationFormat>On-screen Show (4:3)</PresentationFormat>
  <Paragraphs>373</Paragraphs>
  <Slides>33</Slides>
  <Notes>29</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Constantia</vt:lpstr>
      <vt:lpstr>Wingdings</vt:lpstr>
      <vt:lpstr>Wingdings 2</vt:lpstr>
      <vt:lpstr>Flow</vt:lpstr>
      <vt:lpstr>PowerPoint Presentation</vt:lpstr>
      <vt:lpstr>PowerPoint Presentation</vt:lpstr>
      <vt:lpstr>Team Structure</vt:lpstr>
      <vt:lpstr>Organization Structure</vt:lpstr>
      <vt:lpstr>Coaching Staff</vt:lpstr>
      <vt:lpstr>Swim/Dive Parenting</vt:lpstr>
      <vt:lpstr>PVAC Operating Budget</vt:lpstr>
      <vt:lpstr>Fundraising</vt:lpstr>
      <vt:lpstr>Volunteering</vt:lpstr>
      <vt:lpstr>PVAC - Team Unify</vt:lpstr>
      <vt:lpstr>PowerPoint Presentation</vt:lpstr>
      <vt:lpstr>PowerPoint Presentation</vt:lpstr>
      <vt:lpstr>Practice Schedules/Calendar</vt:lpstr>
      <vt:lpstr>PowerPoint Presentation</vt:lpstr>
      <vt:lpstr>PowerPoint Presentation</vt:lpstr>
      <vt:lpstr>PowerPoint Presentation</vt:lpstr>
      <vt:lpstr>PowerPoint Presentation</vt:lpstr>
      <vt:lpstr>PowerPoint Presentation</vt:lpstr>
      <vt:lpstr>Dive Team </vt:lpstr>
      <vt:lpstr>Practice Groups</vt:lpstr>
      <vt:lpstr>Practice Expectations</vt:lpstr>
      <vt:lpstr>Practice Etiquette: Athletes</vt:lpstr>
      <vt:lpstr>Practice Etiquette-Parents</vt:lpstr>
      <vt:lpstr>Dual Meets</vt:lpstr>
      <vt:lpstr>Dual Meet Etiquette</vt:lpstr>
      <vt:lpstr>Invitational Meets</vt:lpstr>
      <vt:lpstr>Dual Meet Schedule</vt:lpstr>
      <vt:lpstr>Invitational Schedule</vt:lpstr>
      <vt:lpstr>USA Schedule</vt:lpstr>
      <vt:lpstr>Mock Meet</vt:lpstr>
      <vt:lpstr>Team Photos</vt:lpstr>
      <vt:lpstr>Communication</vt:lpstr>
      <vt:lpstr>Contact us…</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Susan</dc:creator>
  <cp:lastModifiedBy>Jim Melwert</cp:lastModifiedBy>
  <cp:revision>209</cp:revision>
  <cp:lastPrinted>2019-09-09T22:16:49Z</cp:lastPrinted>
  <dcterms:created xsi:type="dcterms:W3CDTF">2015-08-10T14:59:30Z</dcterms:created>
  <dcterms:modified xsi:type="dcterms:W3CDTF">2023-09-27T14:57:56Z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f1ac0a35-3025-4b6f-beaf-14b9047bd1a0</vt:lpwstr>
  </property>
  <property fmtid="{D5CDD505-2E9C-101B-9397-08002B2CF9AE}" pid="3" name="bjSaver">
    <vt:lpwstr>zSdtH9BwgL5jJNUcB1YaJE70XWdwbaiD</vt:lpwstr>
  </property>
  <property fmtid="{D5CDD505-2E9C-101B-9397-08002B2CF9AE}" pid="4" name="MSIP_Label_c968a81f-7ed4-4faa-9408-9652e001dd96_Enabled">
    <vt:lpwstr>true</vt:lpwstr>
  </property>
  <property fmtid="{D5CDD505-2E9C-101B-9397-08002B2CF9AE}" pid="5" name="MSIP_Label_c968a81f-7ed4-4faa-9408-9652e001dd96_SetDate">
    <vt:lpwstr>2022-09-19T13:07:14Z</vt:lpwstr>
  </property>
  <property fmtid="{D5CDD505-2E9C-101B-9397-08002B2CF9AE}" pid="6" name="MSIP_Label_c968a81f-7ed4-4faa-9408-9652e001dd96_Method">
    <vt:lpwstr>Privileged</vt:lpwstr>
  </property>
  <property fmtid="{D5CDD505-2E9C-101B-9397-08002B2CF9AE}" pid="7" name="MSIP_Label_c968a81f-7ed4-4faa-9408-9652e001dd96_Name">
    <vt:lpwstr>Unrestricted</vt:lpwstr>
  </property>
  <property fmtid="{D5CDD505-2E9C-101B-9397-08002B2CF9AE}" pid="8" name="MSIP_Label_c968a81f-7ed4-4faa-9408-9652e001dd96_SiteId">
    <vt:lpwstr>b64da4ac-e800-4cfc-8931-e607f720a1b8</vt:lpwstr>
  </property>
  <property fmtid="{D5CDD505-2E9C-101B-9397-08002B2CF9AE}" pid="9" name="MSIP_Label_c968a81f-7ed4-4faa-9408-9652e001dd96_ActionId">
    <vt:lpwstr>91e638cc-c631-427c-a49d-1317e11aa4b4</vt:lpwstr>
  </property>
  <property fmtid="{D5CDD505-2E9C-101B-9397-08002B2CF9AE}" pid="10" name="MSIP_Label_c968a81f-7ed4-4faa-9408-9652e001dd96_ContentBits">
    <vt:lpwstr>0</vt:lpwstr>
  </property>
  <property fmtid="{D5CDD505-2E9C-101B-9397-08002B2CF9AE}" pid="11" name="bjDocumentLabelXML">
    <vt:lpwstr>&lt;?xml version="1.0" encoding="us-ascii"?&gt;&lt;sisl xmlns:xsd="http://www.w3.org/2001/XMLSchema" xmlns:xsi="http://www.w3.org/2001/XMLSchema-instance" sislVersion="0" policy="c8d5760e-638a-47e8-9e2e-1226c2cb268d" origin="autoSelectedSuggestion" xmlns="http://w</vt:lpwstr>
  </property>
  <property fmtid="{D5CDD505-2E9C-101B-9397-08002B2CF9AE}" pid="12" name="bjDocumentLabelXML-0">
    <vt:lpwstr>ww.boldonjames.com/2008/01/sie/internal/label"&gt;&lt;element uid="42834bfb-1ec1-4beb-bd64-eb83fb3cb3f3" value="" /&gt;&lt;/sisl&gt;</vt:lpwstr>
  </property>
  <property fmtid="{D5CDD505-2E9C-101B-9397-08002B2CF9AE}" pid="13" name="bjDocumentSecurityLabel">
    <vt:lpwstr>Unrestricted</vt:lpwstr>
  </property>
  <property fmtid="{D5CDD505-2E9C-101B-9397-08002B2CF9AE}" pid="14" name="bjLabelHistoryID">
    <vt:lpwstr>{D2DC0063-33C9-4BBD-86D4-205384183D52}</vt:lpwstr>
  </property>
</Properties>
</file>